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8"/>
  </p:notesMasterIdLst>
  <p:sldIdLst>
    <p:sldId id="256" r:id="rId2"/>
    <p:sldId id="342" r:id="rId3"/>
    <p:sldId id="343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33" r:id="rId21"/>
    <p:sldId id="306" r:id="rId22"/>
    <p:sldId id="308" r:id="rId23"/>
    <p:sldId id="329" r:id="rId24"/>
    <p:sldId id="310" r:id="rId25"/>
    <p:sldId id="330" r:id="rId26"/>
    <p:sldId id="312" r:id="rId27"/>
    <p:sldId id="334" r:id="rId28"/>
    <p:sldId id="313" r:id="rId29"/>
    <p:sldId id="341" r:id="rId30"/>
    <p:sldId id="314" r:id="rId31"/>
    <p:sldId id="336" r:id="rId32"/>
    <p:sldId id="337" r:id="rId33"/>
    <p:sldId id="338" r:id="rId34"/>
    <p:sldId id="339" r:id="rId35"/>
    <p:sldId id="340" r:id="rId36"/>
    <p:sldId id="318" r:id="rId37"/>
    <p:sldId id="319" r:id="rId38"/>
    <p:sldId id="320" r:id="rId39"/>
    <p:sldId id="323" r:id="rId40"/>
    <p:sldId id="324" r:id="rId41"/>
    <p:sldId id="335" r:id="rId42"/>
    <p:sldId id="327" r:id="rId43"/>
    <p:sldId id="332" r:id="rId44"/>
    <p:sldId id="344" r:id="rId45"/>
    <p:sldId id="345" r:id="rId46"/>
    <p:sldId id="34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6" autoAdjust="0"/>
    <p:restoredTop sz="91935" autoAdjust="0"/>
  </p:normalViewPr>
  <p:slideViewPr>
    <p:cSldViewPr>
      <p:cViewPr varScale="1">
        <p:scale>
          <a:sx n="64" d="100"/>
          <a:sy n="64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5244F-B55E-45E4-8C04-DD5947BAFDBE}" type="doc">
      <dgm:prSet loTypeId="urn:microsoft.com/office/officeart/2005/8/layout/pyramid2" loCatId="pyramid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D3A5BCA1-0306-4FFA-9129-CA1AAB46E7BF}">
      <dgm:prSet/>
      <dgm:spPr/>
      <dgm:t>
        <a:bodyPr/>
        <a:lstStyle/>
        <a:p>
          <a:pPr rtl="0"/>
          <a:r>
            <a:rPr lang="en-IN" b="1" dirty="0" smtClean="0"/>
            <a:t>1. Mineral precipitation</a:t>
          </a:r>
          <a:endParaRPr lang="en-IN" b="1" dirty="0"/>
        </a:p>
      </dgm:t>
    </dgm:pt>
    <dgm:pt modelId="{6CACE4F9-AAA6-4A4F-A21B-9EFF4943846F}" type="parTrans" cxnId="{D3CFCB29-8C2E-4D76-98B4-D1540B424967}">
      <dgm:prSet/>
      <dgm:spPr/>
      <dgm:t>
        <a:bodyPr/>
        <a:lstStyle/>
        <a:p>
          <a:endParaRPr lang="en-IN"/>
        </a:p>
      </dgm:t>
    </dgm:pt>
    <dgm:pt modelId="{27E24FA4-5E4E-4613-98A4-F3AEEAC18E67}" type="sibTrans" cxnId="{D3CFCB29-8C2E-4D76-98B4-D1540B424967}">
      <dgm:prSet/>
      <dgm:spPr/>
      <dgm:t>
        <a:bodyPr/>
        <a:lstStyle/>
        <a:p>
          <a:endParaRPr lang="en-IN"/>
        </a:p>
      </dgm:t>
    </dgm:pt>
    <dgm:pt modelId="{18D5841A-FCCE-4264-9D43-316C5A038D01}">
      <dgm:prSet/>
      <dgm:spPr/>
      <dgm:t>
        <a:bodyPr/>
        <a:lstStyle/>
        <a:p>
          <a:pPr rtl="0"/>
          <a:r>
            <a:rPr lang="en-IN" b="1" dirty="0" smtClean="0"/>
            <a:t>2. </a:t>
          </a:r>
          <a:r>
            <a:rPr lang="en-IN" b="1" dirty="0" err="1" smtClean="0"/>
            <a:t>Epitactic</a:t>
          </a:r>
          <a:r>
            <a:rPr lang="en-IN" b="1" dirty="0" smtClean="0"/>
            <a:t> concept</a:t>
          </a:r>
          <a:endParaRPr lang="en-IN" b="1" dirty="0"/>
        </a:p>
      </dgm:t>
    </dgm:pt>
    <dgm:pt modelId="{18680DF9-5BF5-4975-B012-A0B2D6E9C425}" type="parTrans" cxnId="{47FBD93D-384C-42B8-9C26-F9A2DB3F9744}">
      <dgm:prSet/>
      <dgm:spPr/>
      <dgm:t>
        <a:bodyPr/>
        <a:lstStyle/>
        <a:p>
          <a:endParaRPr lang="en-IN"/>
        </a:p>
      </dgm:t>
    </dgm:pt>
    <dgm:pt modelId="{4029EB29-2C72-478F-9D7B-17F69E93437E}" type="sibTrans" cxnId="{47FBD93D-384C-42B8-9C26-F9A2DB3F9744}">
      <dgm:prSet/>
      <dgm:spPr/>
      <dgm:t>
        <a:bodyPr/>
        <a:lstStyle/>
        <a:p>
          <a:endParaRPr lang="en-IN"/>
        </a:p>
      </dgm:t>
    </dgm:pt>
    <dgm:pt modelId="{BBCA5EE0-CB30-4CC1-9664-E22559755CB3}" type="pres">
      <dgm:prSet presAssocID="{F495244F-B55E-45E4-8C04-DD5947BAFDB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IN"/>
        </a:p>
      </dgm:t>
    </dgm:pt>
    <dgm:pt modelId="{FF57B1E5-7CE4-454D-94DB-7F18B492E468}" type="pres">
      <dgm:prSet presAssocID="{F495244F-B55E-45E4-8C04-DD5947BAFDBE}" presName="pyramid" presStyleLbl="node1" presStyleIdx="0" presStyleCnt="1"/>
      <dgm:spPr/>
    </dgm:pt>
    <dgm:pt modelId="{250A5575-05AC-4DF1-B2D5-BB9414ABED50}" type="pres">
      <dgm:prSet presAssocID="{F495244F-B55E-45E4-8C04-DD5947BAFDBE}" presName="theList" presStyleCnt="0"/>
      <dgm:spPr/>
    </dgm:pt>
    <dgm:pt modelId="{36552693-04AB-463A-868A-6AA742B68B64}" type="pres">
      <dgm:prSet presAssocID="{D3A5BCA1-0306-4FFA-9129-CA1AAB46E7BF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A124E1-4C9F-4F1E-AF25-DF5BE7FF6FA7}" type="pres">
      <dgm:prSet presAssocID="{D3A5BCA1-0306-4FFA-9129-CA1AAB46E7BF}" presName="aSpace" presStyleCnt="0"/>
      <dgm:spPr/>
    </dgm:pt>
    <dgm:pt modelId="{18A7C860-FE26-4B18-8BA5-36759A6F9A00}" type="pres">
      <dgm:prSet presAssocID="{18D5841A-FCCE-4264-9D43-316C5A038D01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BC8F20-9865-4A50-A07D-A12F4326678B}" type="pres">
      <dgm:prSet presAssocID="{18D5841A-FCCE-4264-9D43-316C5A038D01}" presName="aSpace" presStyleCnt="0"/>
      <dgm:spPr/>
    </dgm:pt>
  </dgm:ptLst>
  <dgm:cxnLst>
    <dgm:cxn modelId="{47FBD93D-384C-42B8-9C26-F9A2DB3F9744}" srcId="{F495244F-B55E-45E4-8C04-DD5947BAFDBE}" destId="{18D5841A-FCCE-4264-9D43-316C5A038D01}" srcOrd="1" destOrd="0" parTransId="{18680DF9-5BF5-4975-B012-A0B2D6E9C425}" sibTransId="{4029EB29-2C72-478F-9D7B-17F69E93437E}"/>
    <dgm:cxn modelId="{DFC83C3E-D89A-4C39-8B66-1C6847F4005D}" type="presOf" srcId="{F495244F-B55E-45E4-8C04-DD5947BAFDBE}" destId="{BBCA5EE0-CB30-4CC1-9664-E22559755CB3}" srcOrd="0" destOrd="0" presId="urn:microsoft.com/office/officeart/2005/8/layout/pyramid2"/>
    <dgm:cxn modelId="{38F428D8-8A1F-430F-BC1E-EE5208524A25}" type="presOf" srcId="{18D5841A-FCCE-4264-9D43-316C5A038D01}" destId="{18A7C860-FE26-4B18-8BA5-36759A6F9A00}" srcOrd="0" destOrd="0" presId="urn:microsoft.com/office/officeart/2005/8/layout/pyramid2"/>
    <dgm:cxn modelId="{D3CFCB29-8C2E-4D76-98B4-D1540B424967}" srcId="{F495244F-B55E-45E4-8C04-DD5947BAFDBE}" destId="{D3A5BCA1-0306-4FFA-9129-CA1AAB46E7BF}" srcOrd="0" destOrd="0" parTransId="{6CACE4F9-AAA6-4A4F-A21B-9EFF4943846F}" sibTransId="{27E24FA4-5E4E-4613-98A4-F3AEEAC18E67}"/>
    <dgm:cxn modelId="{48DD9523-B4CC-4BE7-AF4A-3348714DF7BA}" type="presOf" srcId="{D3A5BCA1-0306-4FFA-9129-CA1AAB46E7BF}" destId="{36552693-04AB-463A-868A-6AA742B68B64}" srcOrd="0" destOrd="0" presId="urn:microsoft.com/office/officeart/2005/8/layout/pyramid2"/>
    <dgm:cxn modelId="{8D3C192B-27A4-4EF0-8075-3FE60AD55B33}" type="presParOf" srcId="{BBCA5EE0-CB30-4CC1-9664-E22559755CB3}" destId="{FF57B1E5-7CE4-454D-94DB-7F18B492E468}" srcOrd="0" destOrd="0" presId="urn:microsoft.com/office/officeart/2005/8/layout/pyramid2"/>
    <dgm:cxn modelId="{B9D7A987-8097-404B-AE61-FEB553A33A02}" type="presParOf" srcId="{BBCA5EE0-CB30-4CC1-9664-E22559755CB3}" destId="{250A5575-05AC-4DF1-B2D5-BB9414ABED50}" srcOrd="1" destOrd="0" presId="urn:microsoft.com/office/officeart/2005/8/layout/pyramid2"/>
    <dgm:cxn modelId="{46D50E86-035E-4839-BA37-9303235F2461}" type="presParOf" srcId="{250A5575-05AC-4DF1-B2D5-BB9414ABED50}" destId="{36552693-04AB-463A-868A-6AA742B68B64}" srcOrd="0" destOrd="0" presId="urn:microsoft.com/office/officeart/2005/8/layout/pyramid2"/>
    <dgm:cxn modelId="{5140138F-8EDD-432C-A191-F37E781F91E3}" type="presParOf" srcId="{250A5575-05AC-4DF1-B2D5-BB9414ABED50}" destId="{A0A124E1-4C9F-4F1E-AF25-DF5BE7FF6FA7}" srcOrd="1" destOrd="0" presId="urn:microsoft.com/office/officeart/2005/8/layout/pyramid2"/>
    <dgm:cxn modelId="{F05065D0-86E3-41F0-8FFC-8D9269033EAB}" type="presParOf" srcId="{250A5575-05AC-4DF1-B2D5-BB9414ABED50}" destId="{18A7C860-FE26-4B18-8BA5-36759A6F9A00}" srcOrd="2" destOrd="0" presId="urn:microsoft.com/office/officeart/2005/8/layout/pyramid2"/>
    <dgm:cxn modelId="{F9DF537F-5E15-43D3-815A-1C1FCB935520}" type="presParOf" srcId="{250A5575-05AC-4DF1-B2D5-BB9414ABED50}" destId="{1ABC8F20-9865-4A50-A07D-A12F4326678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9554B5-1502-4383-8D0F-4DAC7126D176}" type="doc">
      <dgm:prSet loTypeId="urn:microsoft.com/office/officeart/2005/8/layout/vList6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E568A1E-649F-4601-831B-92B001BA1CC0}">
      <dgm:prSet phldrT="[Text]"/>
      <dgm:spPr/>
      <dgm:t>
        <a:bodyPr/>
        <a:lstStyle/>
        <a:p>
          <a:r>
            <a:rPr lang="en-US" dirty="0" smtClean="0"/>
            <a:t>Mechanical injury</a:t>
          </a:r>
          <a:endParaRPr lang="en-US" dirty="0"/>
        </a:p>
      </dgm:t>
    </dgm:pt>
    <dgm:pt modelId="{E7683B35-F9FE-421D-8D47-4C1D29BFEC64}" type="parTrans" cxnId="{FA0539A1-8816-4544-BD41-EE479C359357}">
      <dgm:prSet/>
      <dgm:spPr/>
      <dgm:t>
        <a:bodyPr/>
        <a:lstStyle/>
        <a:p>
          <a:endParaRPr lang="en-US"/>
        </a:p>
      </dgm:t>
    </dgm:pt>
    <dgm:pt modelId="{718F291B-F7A7-463B-8651-BBD173026C61}" type="sibTrans" cxnId="{FA0539A1-8816-4544-BD41-EE479C359357}">
      <dgm:prSet/>
      <dgm:spPr/>
      <dgm:t>
        <a:bodyPr/>
        <a:lstStyle/>
        <a:p>
          <a:endParaRPr lang="en-US"/>
        </a:p>
      </dgm:t>
    </dgm:pt>
    <dgm:pt modelId="{4351A690-6B79-40A3-87C0-B2E718CA82E3}">
      <dgm:prSet phldrT="[Text]"/>
      <dgm:spPr/>
      <dgm:t>
        <a:bodyPr/>
        <a:lstStyle/>
        <a:p>
          <a:r>
            <a:rPr lang="en-US" dirty="0" smtClean="0"/>
            <a:t>improper use of a toothbrush, </a:t>
          </a:r>
          <a:endParaRPr lang="en-US" dirty="0"/>
        </a:p>
      </dgm:t>
    </dgm:pt>
    <dgm:pt modelId="{EFCECE0F-8FEF-4ED4-BC5F-384C6E44CB4A}" type="parTrans" cxnId="{C354872B-10E4-424B-B0B9-4BFA53E40D55}">
      <dgm:prSet/>
      <dgm:spPr/>
      <dgm:t>
        <a:bodyPr/>
        <a:lstStyle/>
        <a:p>
          <a:endParaRPr lang="en-US"/>
        </a:p>
      </dgm:t>
    </dgm:pt>
    <dgm:pt modelId="{4AE46672-5244-4919-89CB-210CBAADD315}" type="sibTrans" cxnId="{C354872B-10E4-424B-B0B9-4BFA53E40D55}">
      <dgm:prSet/>
      <dgm:spPr/>
      <dgm:t>
        <a:bodyPr/>
        <a:lstStyle/>
        <a:p>
          <a:endParaRPr lang="en-US"/>
        </a:p>
      </dgm:t>
    </dgm:pt>
    <dgm:pt modelId="{FF77D5A0-61D6-4A7A-846F-76E67768FE67}">
      <dgm:prSet phldrT="[Text]"/>
      <dgm:spPr/>
      <dgm:t>
        <a:bodyPr/>
        <a:lstStyle/>
        <a:p>
          <a:r>
            <a:rPr lang="en-US" dirty="0" smtClean="0"/>
            <a:t>Chemical injury</a:t>
          </a:r>
          <a:endParaRPr lang="en-US" dirty="0"/>
        </a:p>
      </dgm:t>
    </dgm:pt>
    <dgm:pt modelId="{A81B1664-4A04-4875-ACEC-0911AC417EF0}" type="parTrans" cxnId="{1C7B5DA3-7519-4CE2-967F-3210C7E4D1CD}">
      <dgm:prSet/>
      <dgm:spPr/>
      <dgm:t>
        <a:bodyPr/>
        <a:lstStyle/>
        <a:p>
          <a:endParaRPr lang="en-US"/>
        </a:p>
      </dgm:t>
    </dgm:pt>
    <dgm:pt modelId="{837609C5-9425-40A6-86D0-55342BCA0070}" type="sibTrans" cxnId="{1C7B5DA3-7519-4CE2-967F-3210C7E4D1CD}">
      <dgm:prSet/>
      <dgm:spPr/>
      <dgm:t>
        <a:bodyPr/>
        <a:lstStyle/>
        <a:p>
          <a:endParaRPr lang="en-US"/>
        </a:p>
      </dgm:t>
    </dgm:pt>
    <dgm:pt modelId="{AB5DFBA2-7A66-4BCA-B0D7-805F3F7ACFDF}">
      <dgm:prSet phldrT="[Text]"/>
      <dgm:spPr/>
      <dgm:t>
        <a:bodyPr/>
        <a:lstStyle/>
        <a:p>
          <a:r>
            <a:rPr lang="en-US" dirty="0" smtClean="0"/>
            <a:t>topical application of caustic medications such as aspirin or cocaine, </a:t>
          </a:r>
          <a:endParaRPr lang="en-US" dirty="0"/>
        </a:p>
      </dgm:t>
    </dgm:pt>
    <dgm:pt modelId="{31E18473-4D95-4D41-A49B-FF42183C7062}" type="parTrans" cxnId="{01DA3BA2-FEDE-472D-B823-6B7C34E77E91}">
      <dgm:prSet/>
      <dgm:spPr/>
      <dgm:t>
        <a:bodyPr/>
        <a:lstStyle/>
        <a:p>
          <a:endParaRPr lang="en-US"/>
        </a:p>
      </dgm:t>
    </dgm:pt>
    <dgm:pt modelId="{2F35BFE9-927A-4FCF-9977-139732368237}" type="sibTrans" cxnId="{01DA3BA2-FEDE-472D-B823-6B7C34E77E91}">
      <dgm:prSet/>
      <dgm:spPr/>
      <dgm:t>
        <a:bodyPr/>
        <a:lstStyle/>
        <a:p>
          <a:endParaRPr lang="en-US"/>
        </a:p>
      </dgm:t>
    </dgm:pt>
    <dgm:pt modelId="{54479998-6A6C-425B-9A1E-8E8BF16F4133}">
      <dgm:prSet/>
      <dgm:spPr/>
      <dgm:t>
        <a:bodyPr/>
        <a:lstStyle/>
        <a:p>
          <a:r>
            <a:rPr lang="en-US" dirty="0" smtClean="0"/>
            <a:t>pizza burns</a:t>
          </a:r>
          <a:endParaRPr lang="en-US" dirty="0"/>
        </a:p>
      </dgm:t>
    </dgm:pt>
    <dgm:pt modelId="{D2555A96-4899-4691-A51B-6B1EFD8940B3}" type="parTrans" cxnId="{A51366D8-0103-4549-B45D-A49F87C0A0EE}">
      <dgm:prSet/>
      <dgm:spPr/>
      <dgm:t>
        <a:bodyPr/>
        <a:lstStyle/>
        <a:p>
          <a:endParaRPr lang="en-US"/>
        </a:p>
      </dgm:t>
    </dgm:pt>
    <dgm:pt modelId="{2098EA75-9430-4EDD-9758-2757D1AE4B7B}" type="sibTrans" cxnId="{A51366D8-0103-4549-B45D-A49F87C0A0EE}">
      <dgm:prSet/>
      <dgm:spPr/>
      <dgm:t>
        <a:bodyPr/>
        <a:lstStyle/>
        <a:p>
          <a:endParaRPr lang="en-US"/>
        </a:p>
      </dgm:t>
    </dgm:pt>
    <dgm:pt modelId="{E9BE4704-7611-4CB4-AB3C-5C13A370A879}">
      <dgm:prSet phldrT="[Text]"/>
      <dgm:spPr/>
      <dgm:t>
        <a:bodyPr/>
        <a:lstStyle/>
        <a:p>
          <a:r>
            <a:rPr lang="en-US" dirty="0" smtClean="0"/>
            <a:t>the wedging of toothpicks between the teeth, </a:t>
          </a:r>
          <a:endParaRPr lang="en-US" dirty="0"/>
        </a:p>
      </dgm:t>
    </dgm:pt>
    <dgm:pt modelId="{F83758E4-B736-42AE-B90A-2FE36DE05419}" type="parTrans" cxnId="{F486D946-0927-4A23-8557-53C49989D03A}">
      <dgm:prSet/>
      <dgm:spPr/>
      <dgm:t>
        <a:bodyPr/>
        <a:lstStyle/>
        <a:p>
          <a:endParaRPr lang="en-US"/>
        </a:p>
      </dgm:t>
    </dgm:pt>
    <dgm:pt modelId="{1DB7C7AF-6F2F-4295-BEB0-46C6E0DF108A}" type="sibTrans" cxnId="{F486D946-0927-4A23-8557-53C49989D03A}">
      <dgm:prSet/>
      <dgm:spPr/>
      <dgm:t>
        <a:bodyPr/>
        <a:lstStyle/>
        <a:p>
          <a:endParaRPr lang="en-US"/>
        </a:p>
      </dgm:t>
    </dgm:pt>
    <dgm:pt modelId="{3CD22F59-2480-4B07-A989-C39EC00AA674}">
      <dgm:prSet phldrT="[Text]"/>
      <dgm:spPr/>
      <dgm:t>
        <a:bodyPr/>
        <a:lstStyle/>
        <a:p>
          <a:r>
            <a:rPr lang="en-US" dirty="0" smtClean="0"/>
            <a:t>the application of fingernail pressure against the gingiva</a:t>
          </a:r>
          <a:endParaRPr lang="en-US" dirty="0"/>
        </a:p>
      </dgm:t>
    </dgm:pt>
    <dgm:pt modelId="{12ADD837-DE43-48F8-A24C-F1D93D9FCCC7}" type="parTrans" cxnId="{A603A79B-63D7-4A25-A141-7821F7B6C06B}">
      <dgm:prSet/>
      <dgm:spPr/>
      <dgm:t>
        <a:bodyPr/>
        <a:lstStyle/>
        <a:p>
          <a:endParaRPr lang="en-US"/>
        </a:p>
      </dgm:t>
    </dgm:pt>
    <dgm:pt modelId="{A6E70CD1-AFC5-4D84-8D0C-4E2EA9D37A65}" type="sibTrans" cxnId="{A603A79B-63D7-4A25-A141-7821F7B6C06B}">
      <dgm:prSet/>
      <dgm:spPr/>
      <dgm:t>
        <a:bodyPr/>
        <a:lstStyle/>
        <a:p>
          <a:endParaRPr lang="en-US"/>
        </a:p>
      </dgm:t>
    </dgm:pt>
    <dgm:pt modelId="{5CB2BC0B-7DE5-4C26-85C0-BD70256E6AF3}">
      <dgm:prSet phldrT="[Text]"/>
      <dgm:spPr/>
      <dgm:t>
        <a:bodyPr/>
        <a:lstStyle/>
        <a:p>
          <a:r>
            <a:rPr lang="en-US" dirty="0" smtClean="0"/>
            <a:t>allergic reactions to toothpaste or chewing gum, </a:t>
          </a:r>
          <a:endParaRPr lang="en-US" dirty="0"/>
        </a:p>
      </dgm:t>
    </dgm:pt>
    <dgm:pt modelId="{D25BB40D-EAB8-4AD9-9AE0-CAA0CAA4F8B9}" type="parTrans" cxnId="{37F7BD08-0C14-4C63-858C-A69FB4BFA741}">
      <dgm:prSet/>
      <dgm:spPr/>
      <dgm:t>
        <a:bodyPr/>
        <a:lstStyle/>
        <a:p>
          <a:endParaRPr lang="en-US"/>
        </a:p>
      </dgm:t>
    </dgm:pt>
    <dgm:pt modelId="{6D3DD670-60ED-40F4-854F-637E0BC1D42A}" type="sibTrans" cxnId="{37F7BD08-0C14-4C63-858C-A69FB4BFA741}">
      <dgm:prSet/>
      <dgm:spPr/>
      <dgm:t>
        <a:bodyPr/>
        <a:lstStyle/>
        <a:p>
          <a:endParaRPr lang="en-US"/>
        </a:p>
      </dgm:t>
    </dgm:pt>
    <dgm:pt modelId="{4BB7508B-AD62-4531-8CA9-1199BC28729E}">
      <dgm:prSet phldrT="[Text]"/>
      <dgm:spPr/>
      <dgm:t>
        <a:bodyPr/>
        <a:lstStyle/>
        <a:p>
          <a:r>
            <a:rPr lang="en-US" dirty="0" smtClean="0"/>
            <a:t>the use of chewing tobacco, and</a:t>
          </a:r>
          <a:endParaRPr lang="en-US" dirty="0"/>
        </a:p>
      </dgm:t>
    </dgm:pt>
    <dgm:pt modelId="{2C991213-C05C-4661-9FA5-D18060D75A35}" type="parTrans" cxnId="{4E345455-368B-4815-837B-1E91A0462FE7}">
      <dgm:prSet/>
      <dgm:spPr/>
      <dgm:t>
        <a:bodyPr/>
        <a:lstStyle/>
        <a:p>
          <a:endParaRPr lang="en-US"/>
        </a:p>
      </dgm:t>
    </dgm:pt>
    <dgm:pt modelId="{2D35CB9D-BFDA-497C-8144-B9835778E11C}" type="sibTrans" cxnId="{4E345455-368B-4815-837B-1E91A0462FE7}">
      <dgm:prSet/>
      <dgm:spPr/>
      <dgm:t>
        <a:bodyPr/>
        <a:lstStyle/>
        <a:p>
          <a:endParaRPr lang="en-US"/>
        </a:p>
      </dgm:t>
    </dgm:pt>
    <dgm:pt modelId="{0BC82A0F-6EB4-48FC-A34C-E0AA5F1EF37F}">
      <dgm:prSet phldrT="[Text]"/>
      <dgm:spPr/>
      <dgm:t>
        <a:bodyPr/>
        <a:lstStyle/>
        <a:p>
          <a:r>
            <a:rPr lang="en-US" dirty="0" smtClean="0"/>
            <a:t> concentrated </a:t>
          </a:r>
          <a:r>
            <a:rPr lang="en-US" dirty="0" err="1" smtClean="0"/>
            <a:t>mouthrinses</a:t>
          </a:r>
          <a:r>
            <a:rPr lang="en-US" dirty="0" smtClean="0"/>
            <a:t>.</a:t>
          </a:r>
          <a:endParaRPr lang="en-US" dirty="0"/>
        </a:p>
      </dgm:t>
    </dgm:pt>
    <dgm:pt modelId="{DBF8925F-CADB-4268-9709-114D986642B7}" type="parTrans" cxnId="{43B025D5-660B-4795-8029-7A99C1CE21A5}">
      <dgm:prSet/>
      <dgm:spPr/>
      <dgm:t>
        <a:bodyPr/>
        <a:lstStyle/>
        <a:p>
          <a:endParaRPr lang="en-US"/>
        </a:p>
      </dgm:t>
    </dgm:pt>
    <dgm:pt modelId="{3BB72648-875F-4078-BE66-9981C7F3EBA1}" type="sibTrans" cxnId="{43B025D5-660B-4795-8029-7A99C1CE21A5}">
      <dgm:prSet/>
      <dgm:spPr/>
      <dgm:t>
        <a:bodyPr/>
        <a:lstStyle/>
        <a:p>
          <a:endParaRPr lang="en-US"/>
        </a:p>
      </dgm:t>
    </dgm:pt>
    <dgm:pt modelId="{4B0F8CE4-7440-461E-AB0C-928441EF042C}" type="pres">
      <dgm:prSet presAssocID="{179554B5-1502-4383-8D0F-4DAC7126D17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1821D2-F3B2-40B6-9522-2244094C7F1A}" type="pres">
      <dgm:prSet presAssocID="{EE568A1E-649F-4601-831B-92B001BA1CC0}" presName="linNode" presStyleCnt="0"/>
      <dgm:spPr/>
    </dgm:pt>
    <dgm:pt modelId="{B2108756-5748-411B-9BC4-5521A321929B}" type="pres">
      <dgm:prSet presAssocID="{EE568A1E-649F-4601-831B-92B001BA1CC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89541-941B-43E0-88D3-BB0F60ECF712}" type="pres">
      <dgm:prSet presAssocID="{EE568A1E-649F-4601-831B-92B001BA1CC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BF6CA-D78C-4A9A-ABDC-B5CD5EF60CEC}" type="pres">
      <dgm:prSet presAssocID="{718F291B-F7A7-463B-8651-BBD173026C61}" presName="spacing" presStyleCnt="0"/>
      <dgm:spPr/>
    </dgm:pt>
    <dgm:pt modelId="{8124CB7C-F4A6-4D20-A55E-E6FBA0D244E6}" type="pres">
      <dgm:prSet presAssocID="{FF77D5A0-61D6-4A7A-846F-76E67768FE67}" presName="linNode" presStyleCnt="0"/>
      <dgm:spPr/>
    </dgm:pt>
    <dgm:pt modelId="{8CF22C77-30CD-4F65-BAF8-6A5E4E0C939F}" type="pres">
      <dgm:prSet presAssocID="{FF77D5A0-61D6-4A7A-846F-76E67768FE67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5AB61-2793-4074-B6C5-FC7C79F1F0ED}" type="pres">
      <dgm:prSet presAssocID="{FF77D5A0-61D6-4A7A-846F-76E67768FE6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C8634-D9C2-4E06-9928-639326861CD5}" type="presOf" srcId="{AB5DFBA2-7A66-4BCA-B0D7-805F3F7ACFDF}" destId="{9A95AB61-2793-4074-B6C5-FC7C79F1F0ED}" srcOrd="0" destOrd="0" presId="urn:microsoft.com/office/officeart/2005/8/layout/vList6"/>
    <dgm:cxn modelId="{6975A283-D524-4158-B2F1-C0A66E1B18EF}" type="presOf" srcId="{4BB7508B-AD62-4531-8CA9-1199BC28729E}" destId="{9A95AB61-2793-4074-B6C5-FC7C79F1F0ED}" srcOrd="0" destOrd="2" presId="urn:microsoft.com/office/officeart/2005/8/layout/vList6"/>
    <dgm:cxn modelId="{A3639E69-DB02-47D6-8AD7-73426F40D292}" type="presOf" srcId="{EE568A1E-649F-4601-831B-92B001BA1CC0}" destId="{B2108756-5748-411B-9BC4-5521A321929B}" srcOrd="0" destOrd="0" presId="urn:microsoft.com/office/officeart/2005/8/layout/vList6"/>
    <dgm:cxn modelId="{37F7BD08-0C14-4C63-858C-A69FB4BFA741}" srcId="{FF77D5A0-61D6-4A7A-846F-76E67768FE67}" destId="{5CB2BC0B-7DE5-4C26-85C0-BD70256E6AF3}" srcOrd="1" destOrd="0" parTransId="{D25BB40D-EAB8-4AD9-9AE0-CAA0CAA4F8B9}" sibTransId="{6D3DD670-60ED-40F4-854F-637E0BC1D42A}"/>
    <dgm:cxn modelId="{F2529C76-22AE-4DC6-A11D-A713F5A26239}" type="presOf" srcId="{FF77D5A0-61D6-4A7A-846F-76E67768FE67}" destId="{8CF22C77-30CD-4F65-BAF8-6A5E4E0C939F}" srcOrd="0" destOrd="0" presId="urn:microsoft.com/office/officeart/2005/8/layout/vList6"/>
    <dgm:cxn modelId="{B6F34FB5-0264-4818-A6BD-81B585007A0C}" type="presOf" srcId="{E9BE4704-7611-4CB4-AB3C-5C13A370A879}" destId="{46B89541-941B-43E0-88D3-BB0F60ECF712}" srcOrd="0" destOrd="1" presId="urn:microsoft.com/office/officeart/2005/8/layout/vList6"/>
    <dgm:cxn modelId="{01DA3BA2-FEDE-472D-B823-6B7C34E77E91}" srcId="{FF77D5A0-61D6-4A7A-846F-76E67768FE67}" destId="{AB5DFBA2-7A66-4BCA-B0D7-805F3F7ACFDF}" srcOrd="0" destOrd="0" parTransId="{31E18473-4D95-4D41-A49B-FF42183C7062}" sibTransId="{2F35BFE9-927A-4FCF-9977-139732368237}"/>
    <dgm:cxn modelId="{15727C7A-C551-486A-AE83-016BB96B52E4}" type="presOf" srcId="{3CD22F59-2480-4B07-A989-C39EC00AA674}" destId="{46B89541-941B-43E0-88D3-BB0F60ECF712}" srcOrd="0" destOrd="2" presId="urn:microsoft.com/office/officeart/2005/8/layout/vList6"/>
    <dgm:cxn modelId="{FC9CC5BD-500A-4EC1-A303-B4E2D74ECBBA}" type="presOf" srcId="{179554B5-1502-4383-8D0F-4DAC7126D176}" destId="{4B0F8CE4-7440-461E-AB0C-928441EF042C}" srcOrd="0" destOrd="0" presId="urn:microsoft.com/office/officeart/2005/8/layout/vList6"/>
    <dgm:cxn modelId="{5748F585-BC6A-483E-A59C-B0B99011BF94}" type="presOf" srcId="{54479998-6A6C-425B-9A1E-8E8BF16F4133}" destId="{46B89541-941B-43E0-88D3-BB0F60ECF712}" srcOrd="0" destOrd="3" presId="urn:microsoft.com/office/officeart/2005/8/layout/vList6"/>
    <dgm:cxn modelId="{1C7B5DA3-7519-4CE2-967F-3210C7E4D1CD}" srcId="{179554B5-1502-4383-8D0F-4DAC7126D176}" destId="{FF77D5A0-61D6-4A7A-846F-76E67768FE67}" srcOrd="1" destOrd="0" parTransId="{A81B1664-4A04-4875-ACEC-0911AC417EF0}" sibTransId="{837609C5-9425-40A6-86D0-55342BCA0070}"/>
    <dgm:cxn modelId="{2A583D1C-E1F5-4C19-9D62-4973F2CDDEB1}" type="presOf" srcId="{5CB2BC0B-7DE5-4C26-85C0-BD70256E6AF3}" destId="{9A95AB61-2793-4074-B6C5-FC7C79F1F0ED}" srcOrd="0" destOrd="1" presId="urn:microsoft.com/office/officeart/2005/8/layout/vList6"/>
    <dgm:cxn modelId="{FA0539A1-8816-4544-BD41-EE479C359357}" srcId="{179554B5-1502-4383-8D0F-4DAC7126D176}" destId="{EE568A1E-649F-4601-831B-92B001BA1CC0}" srcOrd="0" destOrd="0" parTransId="{E7683B35-F9FE-421D-8D47-4C1D29BFEC64}" sibTransId="{718F291B-F7A7-463B-8651-BBD173026C61}"/>
    <dgm:cxn modelId="{A603A79B-63D7-4A25-A141-7821F7B6C06B}" srcId="{EE568A1E-649F-4601-831B-92B001BA1CC0}" destId="{3CD22F59-2480-4B07-A989-C39EC00AA674}" srcOrd="2" destOrd="0" parTransId="{12ADD837-DE43-48F8-A24C-F1D93D9FCCC7}" sibTransId="{A6E70CD1-AFC5-4D84-8D0C-4E2EA9D37A65}"/>
    <dgm:cxn modelId="{43B025D5-660B-4795-8029-7A99C1CE21A5}" srcId="{FF77D5A0-61D6-4A7A-846F-76E67768FE67}" destId="{0BC82A0F-6EB4-48FC-A34C-E0AA5F1EF37F}" srcOrd="3" destOrd="0" parTransId="{DBF8925F-CADB-4268-9709-114D986642B7}" sibTransId="{3BB72648-875F-4078-BE66-9981C7F3EBA1}"/>
    <dgm:cxn modelId="{F8C978B3-D551-4897-A124-335BEDE48DC7}" type="presOf" srcId="{0BC82A0F-6EB4-48FC-A34C-E0AA5F1EF37F}" destId="{9A95AB61-2793-4074-B6C5-FC7C79F1F0ED}" srcOrd="0" destOrd="3" presId="urn:microsoft.com/office/officeart/2005/8/layout/vList6"/>
    <dgm:cxn modelId="{F486D946-0927-4A23-8557-53C49989D03A}" srcId="{EE568A1E-649F-4601-831B-92B001BA1CC0}" destId="{E9BE4704-7611-4CB4-AB3C-5C13A370A879}" srcOrd="1" destOrd="0" parTransId="{F83758E4-B736-42AE-B90A-2FE36DE05419}" sibTransId="{1DB7C7AF-6F2F-4295-BEB0-46C6E0DF108A}"/>
    <dgm:cxn modelId="{4E345455-368B-4815-837B-1E91A0462FE7}" srcId="{FF77D5A0-61D6-4A7A-846F-76E67768FE67}" destId="{4BB7508B-AD62-4531-8CA9-1199BC28729E}" srcOrd="2" destOrd="0" parTransId="{2C991213-C05C-4661-9FA5-D18060D75A35}" sibTransId="{2D35CB9D-BFDA-497C-8144-B9835778E11C}"/>
    <dgm:cxn modelId="{A51366D8-0103-4549-B45D-A49F87C0A0EE}" srcId="{EE568A1E-649F-4601-831B-92B001BA1CC0}" destId="{54479998-6A6C-425B-9A1E-8E8BF16F4133}" srcOrd="3" destOrd="0" parTransId="{D2555A96-4899-4691-A51B-6B1EFD8940B3}" sibTransId="{2098EA75-9430-4EDD-9758-2757D1AE4B7B}"/>
    <dgm:cxn modelId="{C354872B-10E4-424B-B0B9-4BFA53E40D55}" srcId="{EE568A1E-649F-4601-831B-92B001BA1CC0}" destId="{4351A690-6B79-40A3-87C0-B2E718CA82E3}" srcOrd="0" destOrd="0" parTransId="{EFCECE0F-8FEF-4ED4-BC5F-384C6E44CB4A}" sibTransId="{4AE46672-5244-4919-89CB-210CBAADD315}"/>
    <dgm:cxn modelId="{84AD8087-C199-4FD1-9BAF-B5D287F038FE}" type="presOf" srcId="{4351A690-6B79-40A3-87C0-B2E718CA82E3}" destId="{46B89541-941B-43E0-88D3-BB0F60ECF712}" srcOrd="0" destOrd="0" presId="urn:microsoft.com/office/officeart/2005/8/layout/vList6"/>
    <dgm:cxn modelId="{5F58BE88-58D2-4FB4-AC09-8737C4C13315}" type="presParOf" srcId="{4B0F8CE4-7440-461E-AB0C-928441EF042C}" destId="{1B1821D2-F3B2-40B6-9522-2244094C7F1A}" srcOrd="0" destOrd="0" presId="urn:microsoft.com/office/officeart/2005/8/layout/vList6"/>
    <dgm:cxn modelId="{48DEA4DF-D49B-4FFB-9205-CF3EF64C7B0E}" type="presParOf" srcId="{1B1821D2-F3B2-40B6-9522-2244094C7F1A}" destId="{B2108756-5748-411B-9BC4-5521A321929B}" srcOrd="0" destOrd="0" presId="urn:microsoft.com/office/officeart/2005/8/layout/vList6"/>
    <dgm:cxn modelId="{3EB709E1-1326-4790-BFAA-4A79BD6651B7}" type="presParOf" srcId="{1B1821D2-F3B2-40B6-9522-2244094C7F1A}" destId="{46B89541-941B-43E0-88D3-BB0F60ECF712}" srcOrd="1" destOrd="0" presId="urn:microsoft.com/office/officeart/2005/8/layout/vList6"/>
    <dgm:cxn modelId="{9A4B8FDB-F38F-49CC-9B58-1D79B460A8CB}" type="presParOf" srcId="{4B0F8CE4-7440-461E-AB0C-928441EF042C}" destId="{88BBF6CA-D78C-4A9A-ABDC-B5CD5EF60CEC}" srcOrd="1" destOrd="0" presId="urn:microsoft.com/office/officeart/2005/8/layout/vList6"/>
    <dgm:cxn modelId="{2B6208A1-3C85-4A41-8571-3575205D5D87}" type="presParOf" srcId="{4B0F8CE4-7440-461E-AB0C-928441EF042C}" destId="{8124CB7C-F4A6-4D20-A55E-E6FBA0D244E6}" srcOrd="2" destOrd="0" presId="urn:microsoft.com/office/officeart/2005/8/layout/vList6"/>
    <dgm:cxn modelId="{D425B845-2C6B-40C4-851D-CA5ED9B820BB}" type="presParOf" srcId="{8124CB7C-F4A6-4D20-A55E-E6FBA0D244E6}" destId="{8CF22C77-30CD-4F65-BAF8-6A5E4E0C939F}" srcOrd="0" destOrd="0" presId="urn:microsoft.com/office/officeart/2005/8/layout/vList6"/>
    <dgm:cxn modelId="{8941EFCD-9ECD-4936-94B9-E741D9174211}" type="presParOf" srcId="{8124CB7C-F4A6-4D20-A55E-E6FBA0D244E6}" destId="{9A95AB61-2793-4074-B6C5-FC7C79F1F0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0EA738-57AB-4F03-BB9D-FFAFC5FDE02E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IN"/>
        </a:p>
      </dgm:t>
    </dgm:pt>
    <dgm:pt modelId="{E3C31CD5-ACCE-49F4-AAC4-A620383F1008}">
      <dgm:prSet custT="1"/>
      <dgm:spPr/>
      <dgm:t>
        <a:bodyPr/>
        <a:lstStyle/>
        <a:p>
          <a:pPr rtl="0"/>
          <a:r>
            <a:rPr lang="en-IN" sz="2400" b="1" dirty="0" smtClean="0"/>
            <a:t>An </a:t>
          </a:r>
          <a:r>
            <a:rPr lang="en-IN" sz="2400" b="1" i="1" dirty="0" smtClean="0"/>
            <a:t>increase in the pH of the saliva </a:t>
          </a:r>
          <a:endParaRPr lang="en-IN" sz="2400" b="1" i="1" dirty="0"/>
        </a:p>
      </dgm:t>
    </dgm:pt>
    <dgm:pt modelId="{785A0E34-25FF-4F37-B38E-323F934BC466}" type="parTrans" cxnId="{AD1B13D9-6D74-40E1-A343-50E780F03870}">
      <dgm:prSet/>
      <dgm:spPr/>
      <dgm:t>
        <a:bodyPr/>
        <a:lstStyle/>
        <a:p>
          <a:endParaRPr lang="en-IN"/>
        </a:p>
      </dgm:t>
    </dgm:pt>
    <dgm:pt modelId="{E8AE9755-7C34-4AAB-8D32-5272C3B1B2B6}" type="sibTrans" cxnId="{AD1B13D9-6D74-40E1-A343-50E780F03870}">
      <dgm:prSet/>
      <dgm:spPr/>
      <dgm:t>
        <a:bodyPr/>
        <a:lstStyle/>
        <a:p>
          <a:endParaRPr lang="en-IN"/>
        </a:p>
      </dgm:t>
    </dgm:pt>
    <dgm:pt modelId="{87463AA6-B7EA-4D31-AAF3-C16154A62634}">
      <dgm:prSet custT="1"/>
      <dgm:spPr/>
      <dgm:t>
        <a:bodyPr/>
        <a:lstStyle/>
        <a:p>
          <a:pPr rtl="0"/>
          <a:r>
            <a:rPr lang="en-IN" sz="2400" b="1" i="1" dirty="0" smtClean="0"/>
            <a:t>causes precipitation of calcium phosphate salts</a:t>
          </a:r>
          <a:endParaRPr lang="en-IN" sz="2400" b="1" dirty="0"/>
        </a:p>
      </dgm:t>
    </dgm:pt>
    <dgm:pt modelId="{CC6E68ED-9401-482C-9D32-2D522FF25749}" type="parTrans" cxnId="{54214E36-2348-4996-8724-9E6EC2959BBE}">
      <dgm:prSet/>
      <dgm:spPr/>
      <dgm:t>
        <a:bodyPr/>
        <a:lstStyle/>
        <a:p>
          <a:endParaRPr lang="en-IN"/>
        </a:p>
      </dgm:t>
    </dgm:pt>
    <dgm:pt modelId="{EA0E70D8-D5E5-4CE9-A47F-882937293658}" type="sibTrans" cxnId="{54214E36-2348-4996-8724-9E6EC2959BBE}">
      <dgm:prSet/>
      <dgm:spPr/>
      <dgm:t>
        <a:bodyPr/>
        <a:lstStyle/>
        <a:p>
          <a:endParaRPr lang="en-IN"/>
        </a:p>
      </dgm:t>
    </dgm:pt>
    <dgm:pt modelId="{5B51A100-E708-4821-BCC1-23AB7DB52381}">
      <dgm:prSet custT="1"/>
      <dgm:spPr/>
      <dgm:t>
        <a:bodyPr/>
        <a:lstStyle/>
        <a:p>
          <a:pPr rtl="0"/>
          <a:r>
            <a:rPr lang="en-IN" sz="2400" b="1" i="1" dirty="0" smtClean="0"/>
            <a:t>The pH may be elevated by the... </a:t>
          </a:r>
          <a:endParaRPr lang="en-IN" sz="2400" b="1" i="1" dirty="0"/>
        </a:p>
      </dgm:t>
    </dgm:pt>
    <dgm:pt modelId="{D89ACAB0-E5A3-48E6-A862-827A35A49EAD}" type="parTrans" cxnId="{1E4ED66C-7F55-461F-BEF1-E6CEF994BCA9}">
      <dgm:prSet/>
      <dgm:spPr/>
      <dgm:t>
        <a:bodyPr/>
        <a:lstStyle/>
        <a:p>
          <a:endParaRPr lang="en-IN"/>
        </a:p>
      </dgm:t>
    </dgm:pt>
    <dgm:pt modelId="{98A84BDC-1D7D-4FD2-89E4-9A339192633F}" type="sibTrans" cxnId="{1E4ED66C-7F55-461F-BEF1-E6CEF994BCA9}">
      <dgm:prSet/>
      <dgm:spPr/>
      <dgm:t>
        <a:bodyPr/>
        <a:lstStyle/>
        <a:p>
          <a:endParaRPr lang="en-IN"/>
        </a:p>
      </dgm:t>
    </dgm:pt>
    <dgm:pt modelId="{8C5CA997-53C2-4BD2-8953-CF727E6DD847}">
      <dgm:prSet custT="1"/>
      <dgm:spPr/>
      <dgm:t>
        <a:bodyPr/>
        <a:lstStyle/>
        <a:p>
          <a:pPr rtl="0"/>
          <a:r>
            <a:rPr lang="en-IN" sz="2000" b="1" i="1" dirty="0" smtClean="0"/>
            <a:t>loss of carbon dioxide and the formation of ammonia by dental plaque bacteria or by protein degradation during stagnation.</a:t>
          </a:r>
          <a:endParaRPr lang="en-IN" sz="2000" b="1" dirty="0"/>
        </a:p>
      </dgm:t>
    </dgm:pt>
    <dgm:pt modelId="{1DFD90B9-67C2-4398-9E3C-1D027CD6FB60}" type="parTrans" cxnId="{26EEC376-9F78-4178-A844-DB54962EAC7E}">
      <dgm:prSet/>
      <dgm:spPr/>
      <dgm:t>
        <a:bodyPr/>
        <a:lstStyle/>
        <a:p>
          <a:endParaRPr lang="en-IN"/>
        </a:p>
      </dgm:t>
    </dgm:pt>
    <dgm:pt modelId="{DD4BA936-77F1-4962-9B64-53718EBAA7EC}" type="sibTrans" cxnId="{26EEC376-9F78-4178-A844-DB54962EAC7E}">
      <dgm:prSet/>
      <dgm:spPr/>
      <dgm:t>
        <a:bodyPr/>
        <a:lstStyle/>
        <a:p>
          <a:endParaRPr lang="en-IN"/>
        </a:p>
      </dgm:t>
    </dgm:pt>
    <dgm:pt modelId="{8C90DD4C-041C-445C-AA25-D71C259C35F3}" type="pres">
      <dgm:prSet presAssocID="{420EA738-57AB-4F03-BB9D-FFAFC5FDE0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D70F00B-9623-4630-8D65-514E6F172028}" type="pres">
      <dgm:prSet presAssocID="{420EA738-57AB-4F03-BB9D-FFAFC5FDE02E}" presName="dummyMaxCanvas" presStyleCnt="0">
        <dgm:presLayoutVars/>
      </dgm:prSet>
      <dgm:spPr/>
    </dgm:pt>
    <dgm:pt modelId="{818A93EB-258F-4D10-89E2-2CE60154F623}" type="pres">
      <dgm:prSet presAssocID="{420EA738-57AB-4F03-BB9D-FFAFC5FDE02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600D59-1388-4D22-A888-604AF3CA22C6}" type="pres">
      <dgm:prSet presAssocID="{420EA738-57AB-4F03-BB9D-FFAFC5FDE02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57DBB2-4252-4DFC-A505-01ACABC6F4F0}" type="pres">
      <dgm:prSet presAssocID="{420EA738-57AB-4F03-BB9D-FFAFC5FDE02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A112FE-773A-4A9E-9BF3-3C47539B9574}" type="pres">
      <dgm:prSet presAssocID="{420EA738-57AB-4F03-BB9D-FFAFC5FDE02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1DAC81-D56B-49AB-A5BE-B3B3D86922DF}" type="pres">
      <dgm:prSet presAssocID="{420EA738-57AB-4F03-BB9D-FFAFC5FDE02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48210B-528E-4DB1-BF98-353E2A52BD03}" type="pres">
      <dgm:prSet presAssocID="{420EA738-57AB-4F03-BB9D-FFAFC5FDE02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570D757-77F5-4491-B48E-248D22AEFD91}" type="pres">
      <dgm:prSet presAssocID="{420EA738-57AB-4F03-BB9D-FFAFC5FDE02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A9416E9-F780-44B8-86EF-47530E6CD1AD}" type="pres">
      <dgm:prSet presAssocID="{420EA738-57AB-4F03-BB9D-FFAFC5FDE02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9A8880-E3BC-4D19-9D07-FFBA84DB4183}" type="pres">
      <dgm:prSet presAssocID="{420EA738-57AB-4F03-BB9D-FFAFC5FDE02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C356F7-B5C2-4F28-9106-E5E2328775E7}" type="pres">
      <dgm:prSet presAssocID="{420EA738-57AB-4F03-BB9D-FFAFC5FDE02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E93D87-98CD-4424-999D-36D0FB955B50}" type="pres">
      <dgm:prSet presAssocID="{420EA738-57AB-4F03-BB9D-FFAFC5FDE02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1A2CBA6-2221-47EF-ADC6-50ECF1677827}" type="presOf" srcId="{E3C31CD5-ACCE-49F4-AAC4-A620383F1008}" destId="{818A93EB-258F-4D10-89E2-2CE60154F623}" srcOrd="0" destOrd="0" presId="urn:microsoft.com/office/officeart/2005/8/layout/vProcess5"/>
    <dgm:cxn modelId="{5000BAB7-DDC4-4E7B-9247-D5C2D3E21EB2}" type="presOf" srcId="{5B51A100-E708-4821-BCC1-23AB7DB52381}" destId="{CE57DBB2-4252-4DFC-A505-01ACABC6F4F0}" srcOrd="0" destOrd="0" presId="urn:microsoft.com/office/officeart/2005/8/layout/vProcess5"/>
    <dgm:cxn modelId="{777062BA-5F10-4621-BD99-294945C2155B}" type="presOf" srcId="{5B51A100-E708-4821-BCC1-23AB7DB52381}" destId="{C1C356F7-B5C2-4F28-9106-E5E2328775E7}" srcOrd="1" destOrd="0" presId="urn:microsoft.com/office/officeart/2005/8/layout/vProcess5"/>
    <dgm:cxn modelId="{7FC169FE-E155-460C-BCEE-9ADAD87027AE}" type="presOf" srcId="{E8AE9755-7C34-4AAB-8D32-5272C3B1B2B6}" destId="{AD1DAC81-D56B-49AB-A5BE-B3B3D86922DF}" srcOrd="0" destOrd="0" presId="urn:microsoft.com/office/officeart/2005/8/layout/vProcess5"/>
    <dgm:cxn modelId="{63F4511F-5428-4BAC-BD66-CE61232B9671}" type="presOf" srcId="{87463AA6-B7EA-4D31-AAF3-C16154A62634}" destId="{E59A8880-E3BC-4D19-9D07-FFBA84DB4183}" srcOrd="1" destOrd="0" presId="urn:microsoft.com/office/officeart/2005/8/layout/vProcess5"/>
    <dgm:cxn modelId="{AD1B13D9-6D74-40E1-A343-50E780F03870}" srcId="{420EA738-57AB-4F03-BB9D-FFAFC5FDE02E}" destId="{E3C31CD5-ACCE-49F4-AAC4-A620383F1008}" srcOrd="0" destOrd="0" parTransId="{785A0E34-25FF-4F37-B38E-323F934BC466}" sibTransId="{E8AE9755-7C34-4AAB-8D32-5272C3B1B2B6}"/>
    <dgm:cxn modelId="{851FE69D-9D0B-4BB2-8633-17BB1590A998}" type="presOf" srcId="{8C5CA997-53C2-4BD2-8953-CF727E6DD847}" destId="{D0E93D87-98CD-4424-999D-36D0FB955B50}" srcOrd="1" destOrd="0" presId="urn:microsoft.com/office/officeart/2005/8/layout/vProcess5"/>
    <dgm:cxn modelId="{9116BE4D-3039-4E6F-9FD6-4BEE52D2D76D}" type="presOf" srcId="{87463AA6-B7EA-4D31-AAF3-C16154A62634}" destId="{CB600D59-1388-4D22-A888-604AF3CA22C6}" srcOrd="0" destOrd="0" presId="urn:microsoft.com/office/officeart/2005/8/layout/vProcess5"/>
    <dgm:cxn modelId="{54214E36-2348-4996-8724-9E6EC2959BBE}" srcId="{420EA738-57AB-4F03-BB9D-FFAFC5FDE02E}" destId="{87463AA6-B7EA-4D31-AAF3-C16154A62634}" srcOrd="1" destOrd="0" parTransId="{CC6E68ED-9401-482C-9D32-2D522FF25749}" sibTransId="{EA0E70D8-D5E5-4CE9-A47F-882937293658}"/>
    <dgm:cxn modelId="{D03FA32F-DF97-40DE-96ED-F956BF4EEAD7}" type="presOf" srcId="{420EA738-57AB-4F03-BB9D-FFAFC5FDE02E}" destId="{8C90DD4C-041C-445C-AA25-D71C259C35F3}" srcOrd="0" destOrd="0" presId="urn:microsoft.com/office/officeart/2005/8/layout/vProcess5"/>
    <dgm:cxn modelId="{D90D8E6F-FBC6-4F59-A606-84BE7EBA657E}" type="presOf" srcId="{E3C31CD5-ACCE-49F4-AAC4-A620383F1008}" destId="{BA9416E9-F780-44B8-86EF-47530E6CD1AD}" srcOrd="1" destOrd="0" presId="urn:microsoft.com/office/officeart/2005/8/layout/vProcess5"/>
    <dgm:cxn modelId="{26EEC376-9F78-4178-A844-DB54962EAC7E}" srcId="{420EA738-57AB-4F03-BB9D-FFAFC5FDE02E}" destId="{8C5CA997-53C2-4BD2-8953-CF727E6DD847}" srcOrd="3" destOrd="0" parTransId="{1DFD90B9-67C2-4398-9E3C-1D027CD6FB60}" sibTransId="{DD4BA936-77F1-4962-9B64-53718EBAA7EC}"/>
    <dgm:cxn modelId="{1E4ED66C-7F55-461F-BEF1-E6CEF994BCA9}" srcId="{420EA738-57AB-4F03-BB9D-FFAFC5FDE02E}" destId="{5B51A100-E708-4821-BCC1-23AB7DB52381}" srcOrd="2" destOrd="0" parTransId="{D89ACAB0-E5A3-48E6-A862-827A35A49EAD}" sibTransId="{98A84BDC-1D7D-4FD2-89E4-9A339192633F}"/>
    <dgm:cxn modelId="{EC2E4E65-1A93-4376-A1CD-3E18DE962413}" type="presOf" srcId="{8C5CA997-53C2-4BD2-8953-CF727E6DD847}" destId="{1AA112FE-773A-4A9E-9BF3-3C47539B9574}" srcOrd="0" destOrd="0" presId="urn:microsoft.com/office/officeart/2005/8/layout/vProcess5"/>
    <dgm:cxn modelId="{AE138E2A-0A15-4A78-96BA-3AA51ADCED1C}" type="presOf" srcId="{98A84BDC-1D7D-4FD2-89E4-9A339192633F}" destId="{3570D757-77F5-4491-B48E-248D22AEFD91}" srcOrd="0" destOrd="0" presId="urn:microsoft.com/office/officeart/2005/8/layout/vProcess5"/>
    <dgm:cxn modelId="{F33B8453-4D86-456C-BD99-962D80BD8E43}" type="presOf" srcId="{EA0E70D8-D5E5-4CE9-A47F-882937293658}" destId="{DF48210B-528E-4DB1-BF98-353E2A52BD03}" srcOrd="0" destOrd="0" presId="urn:microsoft.com/office/officeart/2005/8/layout/vProcess5"/>
    <dgm:cxn modelId="{6BA83F54-DB45-47F3-8BF2-4AB5C802539C}" type="presParOf" srcId="{8C90DD4C-041C-445C-AA25-D71C259C35F3}" destId="{4D70F00B-9623-4630-8D65-514E6F172028}" srcOrd="0" destOrd="0" presId="urn:microsoft.com/office/officeart/2005/8/layout/vProcess5"/>
    <dgm:cxn modelId="{1C235A9F-E8F4-43AD-A0A0-745ECB1EAAD7}" type="presParOf" srcId="{8C90DD4C-041C-445C-AA25-D71C259C35F3}" destId="{818A93EB-258F-4D10-89E2-2CE60154F623}" srcOrd="1" destOrd="0" presId="urn:microsoft.com/office/officeart/2005/8/layout/vProcess5"/>
    <dgm:cxn modelId="{FE943F8D-D940-4D58-AA49-289B831DB79F}" type="presParOf" srcId="{8C90DD4C-041C-445C-AA25-D71C259C35F3}" destId="{CB600D59-1388-4D22-A888-604AF3CA22C6}" srcOrd="2" destOrd="0" presId="urn:microsoft.com/office/officeart/2005/8/layout/vProcess5"/>
    <dgm:cxn modelId="{7C1C0D8B-AFF6-462A-A24C-DF6C001FC288}" type="presParOf" srcId="{8C90DD4C-041C-445C-AA25-D71C259C35F3}" destId="{CE57DBB2-4252-4DFC-A505-01ACABC6F4F0}" srcOrd="3" destOrd="0" presId="urn:microsoft.com/office/officeart/2005/8/layout/vProcess5"/>
    <dgm:cxn modelId="{2D2CF9B1-F78D-47F8-B0BE-60BE5B2500CF}" type="presParOf" srcId="{8C90DD4C-041C-445C-AA25-D71C259C35F3}" destId="{1AA112FE-773A-4A9E-9BF3-3C47539B9574}" srcOrd="4" destOrd="0" presId="urn:microsoft.com/office/officeart/2005/8/layout/vProcess5"/>
    <dgm:cxn modelId="{6FBC0C00-8023-4F2C-960C-D772928BF972}" type="presParOf" srcId="{8C90DD4C-041C-445C-AA25-D71C259C35F3}" destId="{AD1DAC81-D56B-49AB-A5BE-B3B3D86922DF}" srcOrd="5" destOrd="0" presId="urn:microsoft.com/office/officeart/2005/8/layout/vProcess5"/>
    <dgm:cxn modelId="{CE2CF762-C763-4DEA-B627-84C7956F5079}" type="presParOf" srcId="{8C90DD4C-041C-445C-AA25-D71C259C35F3}" destId="{DF48210B-528E-4DB1-BF98-353E2A52BD03}" srcOrd="6" destOrd="0" presId="urn:microsoft.com/office/officeart/2005/8/layout/vProcess5"/>
    <dgm:cxn modelId="{0988FA51-289E-4097-9958-A03274DF2A3E}" type="presParOf" srcId="{8C90DD4C-041C-445C-AA25-D71C259C35F3}" destId="{3570D757-77F5-4491-B48E-248D22AEFD91}" srcOrd="7" destOrd="0" presId="urn:microsoft.com/office/officeart/2005/8/layout/vProcess5"/>
    <dgm:cxn modelId="{6C70BC4A-9121-4351-AAC8-C83C6993ED8A}" type="presParOf" srcId="{8C90DD4C-041C-445C-AA25-D71C259C35F3}" destId="{BA9416E9-F780-44B8-86EF-47530E6CD1AD}" srcOrd="8" destOrd="0" presId="urn:microsoft.com/office/officeart/2005/8/layout/vProcess5"/>
    <dgm:cxn modelId="{6177D8DC-F556-4110-8D48-A253FC6E270A}" type="presParOf" srcId="{8C90DD4C-041C-445C-AA25-D71C259C35F3}" destId="{E59A8880-E3BC-4D19-9D07-FFBA84DB4183}" srcOrd="9" destOrd="0" presId="urn:microsoft.com/office/officeart/2005/8/layout/vProcess5"/>
    <dgm:cxn modelId="{E4744DD2-4F36-4598-8C07-963C65ACB791}" type="presParOf" srcId="{8C90DD4C-041C-445C-AA25-D71C259C35F3}" destId="{C1C356F7-B5C2-4F28-9106-E5E2328775E7}" srcOrd="10" destOrd="0" presId="urn:microsoft.com/office/officeart/2005/8/layout/vProcess5"/>
    <dgm:cxn modelId="{A74E002D-0C86-4BF4-8462-D02A06FE5AB7}" type="presParOf" srcId="{8C90DD4C-041C-445C-AA25-D71C259C35F3}" destId="{D0E93D87-98CD-4424-999D-36D0FB955B5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60154-56D2-4E10-968F-996884432F02}" type="doc">
      <dgm:prSet loTypeId="urn:microsoft.com/office/officeart/2005/8/layout/vProcess5" loCatId="process" qsTypeId="urn:microsoft.com/office/officeart/2005/8/quickstyle/3d1" qsCatId="3D" csTypeId="urn:microsoft.com/office/officeart/2005/8/colors/accent4_2" csCatId="accent4"/>
      <dgm:spPr/>
      <dgm:t>
        <a:bodyPr/>
        <a:lstStyle/>
        <a:p>
          <a:endParaRPr lang="en-IN"/>
        </a:p>
      </dgm:t>
    </dgm:pt>
    <dgm:pt modelId="{8B47A135-5411-4A66-9BFF-07FCD8E69D46}">
      <dgm:prSet/>
      <dgm:spPr/>
      <dgm:t>
        <a:bodyPr/>
        <a:lstStyle/>
        <a:p>
          <a:pPr rtl="0"/>
          <a:r>
            <a:rPr lang="en-IN" b="1" i="1" dirty="0" smtClean="0">
              <a:solidFill>
                <a:schemeClr val="bg1"/>
              </a:solidFill>
            </a:rPr>
            <a:t>Colloidal proteins in saliva bind calcium and phosphate ions </a:t>
          </a:r>
          <a:endParaRPr lang="en-IN" b="1" dirty="0">
            <a:solidFill>
              <a:schemeClr val="bg1"/>
            </a:solidFill>
          </a:endParaRPr>
        </a:p>
      </dgm:t>
    </dgm:pt>
    <dgm:pt modelId="{A58DB9CB-9585-4A3E-B455-C500DCFDEDEC}" type="parTrans" cxnId="{C1A505D7-5734-41FC-A596-761070062EE5}">
      <dgm:prSet/>
      <dgm:spPr/>
      <dgm:t>
        <a:bodyPr/>
        <a:lstStyle/>
        <a:p>
          <a:endParaRPr lang="en-IN"/>
        </a:p>
      </dgm:t>
    </dgm:pt>
    <dgm:pt modelId="{BFBE55FC-4389-47EE-8540-0C894C9DBB4E}" type="sibTrans" cxnId="{C1A505D7-5734-41FC-A596-761070062EE5}">
      <dgm:prSet/>
      <dgm:spPr/>
      <dgm:t>
        <a:bodyPr/>
        <a:lstStyle/>
        <a:p>
          <a:endParaRPr lang="en-IN"/>
        </a:p>
      </dgm:t>
    </dgm:pt>
    <dgm:pt modelId="{733F499D-F275-4F2E-B84A-12AE3CF53844}">
      <dgm:prSet/>
      <dgm:spPr/>
      <dgm:t>
        <a:bodyPr/>
        <a:lstStyle/>
        <a:p>
          <a:pPr rtl="0"/>
          <a:r>
            <a:rPr lang="en-IN" b="1" i="1" dirty="0" smtClean="0">
              <a:solidFill>
                <a:schemeClr val="bg1"/>
              </a:solidFill>
            </a:rPr>
            <a:t>maintain a supersaturated solution with respect to calcium phosphate salts. </a:t>
          </a:r>
          <a:endParaRPr lang="en-IN" b="1" i="1" dirty="0">
            <a:solidFill>
              <a:schemeClr val="bg1"/>
            </a:solidFill>
          </a:endParaRPr>
        </a:p>
      </dgm:t>
    </dgm:pt>
    <dgm:pt modelId="{0AA966A5-6F90-4A31-AF96-C317F45FE3A4}" type="parTrans" cxnId="{2AE73944-0B47-4C6E-B32A-1D2966C3022B}">
      <dgm:prSet/>
      <dgm:spPr/>
      <dgm:t>
        <a:bodyPr/>
        <a:lstStyle/>
        <a:p>
          <a:endParaRPr lang="en-IN"/>
        </a:p>
      </dgm:t>
    </dgm:pt>
    <dgm:pt modelId="{599DAEC1-1D8D-4C7C-B218-367770F6FFD4}" type="sibTrans" cxnId="{2AE73944-0B47-4C6E-B32A-1D2966C3022B}">
      <dgm:prSet/>
      <dgm:spPr/>
      <dgm:t>
        <a:bodyPr/>
        <a:lstStyle/>
        <a:p>
          <a:endParaRPr lang="en-IN"/>
        </a:p>
      </dgm:t>
    </dgm:pt>
    <dgm:pt modelId="{A0F7EC98-CFF8-48FE-AFB8-60BF06DF0E38}">
      <dgm:prSet/>
      <dgm:spPr/>
      <dgm:t>
        <a:bodyPr/>
        <a:lstStyle/>
        <a:p>
          <a:pPr rtl="0"/>
          <a:r>
            <a:rPr lang="en-IN" b="1" i="1" dirty="0" smtClean="0">
              <a:solidFill>
                <a:schemeClr val="bg1"/>
              </a:solidFill>
            </a:rPr>
            <a:t>With stagnation of saliva, </a:t>
          </a:r>
          <a:endParaRPr lang="en-IN" b="1" i="1" dirty="0">
            <a:solidFill>
              <a:schemeClr val="bg1"/>
            </a:solidFill>
          </a:endParaRPr>
        </a:p>
      </dgm:t>
    </dgm:pt>
    <dgm:pt modelId="{BE9C2AF6-B408-4DA2-891D-B6BBB40D4A9B}" type="parTrans" cxnId="{394A7B6D-0C09-450F-805D-890AC896C067}">
      <dgm:prSet/>
      <dgm:spPr/>
      <dgm:t>
        <a:bodyPr/>
        <a:lstStyle/>
        <a:p>
          <a:endParaRPr lang="en-IN"/>
        </a:p>
      </dgm:t>
    </dgm:pt>
    <dgm:pt modelId="{FCF3E1F8-047B-4ED6-AEDB-376AFA9A3498}" type="sibTrans" cxnId="{394A7B6D-0C09-450F-805D-890AC896C067}">
      <dgm:prSet/>
      <dgm:spPr/>
      <dgm:t>
        <a:bodyPr/>
        <a:lstStyle/>
        <a:p>
          <a:endParaRPr lang="en-IN"/>
        </a:p>
      </dgm:t>
    </dgm:pt>
    <dgm:pt modelId="{FBDAC743-9AD6-439D-BC35-DDEDCC4877AB}">
      <dgm:prSet/>
      <dgm:spPr/>
      <dgm:t>
        <a:bodyPr/>
        <a:lstStyle/>
        <a:p>
          <a:pPr rtl="0"/>
          <a:r>
            <a:rPr lang="en-IN" b="1" i="1" dirty="0" smtClean="0">
              <a:solidFill>
                <a:schemeClr val="bg1"/>
              </a:solidFill>
            </a:rPr>
            <a:t>colloids settle out, and the supersaturated state is no longer maintained, </a:t>
          </a:r>
          <a:endParaRPr lang="en-IN" b="1" i="1" dirty="0">
            <a:solidFill>
              <a:schemeClr val="bg1"/>
            </a:solidFill>
          </a:endParaRPr>
        </a:p>
      </dgm:t>
    </dgm:pt>
    <dgm:pt modelId="{92B29801-6909-4E87-AB8A-0D6746BE4A4B}" type="parTrans" cxnId="{5A6212B0-777A-45F2-A7A1-D5BD3E1B8862}">
      <dgm:prSet/>
      <dgm:spPr/>
      <dgm:t>
        <a:bodyPr/>
        <a:lstStyle/>
        <a:p>
          <a:endParaRPr lang="en-IN"/>
        </a:p>
      </dgm:t>
    </dgm:pt>
    <dgm:pt modelId="{53BC6C2C-2910-4450-8F05-1F52040E86AF}" type="sibTrans" cxnId="{5A6212B0-777A-45F2-A7A1-D5BD3E1B8862}">
      <dgm:prSet/>
      <dgm:spPr/>
      <dgm:t>
        <a:bodyPr/>
        <a:lstStyle/>
        <a:p>
          <a:endParaRPr lang="en-IN"/>
        </a:p>
      </dgm:t>
    </dgm:pt>
    <dgm:pt modelId="{B7543761-55EB-446E-B092-A799D9F019AE}">
      <dgm:prSet/>
      <dgm:spPr/>
      <dgm:t>
        <a:bodyPr/>
        <a:lstStyle/>
        <a:p>
          <a:pPr rtl="0"/>
          <a:r>
            <a:rPr lang="en-IN" b="1" i="1" dirty="0" smtClean="0">
              <a:solidFill>
                <a:schemeClr val="bg1"/>
              </a:solidFill>
            </a:rPr>
            <a:t>leading to precipitation of calcium phosphate salts</a:t>
          </a:r>
          <a:endParaRPr lang="en-IN" b="1" dirty="0">
            <a:solidFill>
              <a:schemeClr val="bg1"/>
            </a:solidFill>
          </a:endParaRPr>
        </a:p>
      </dgm:t>
    </dgm:pt>
    <dgm:pt modelId="{FD0A8510-7A66-4EF7-AFAF-B9E45BBDBA77}" type="parTrans" cxnId="{EDFC8AD0-245F-47F1-993D-DD7A1BBB4FA6}">
      <dgm:prSet/>
      <dgm:spPr/>
      <dgm:t>
        <a:bodyPr/>
        <a:lstStyle/>
        <a:p>
          <a:endParaRPr lang="en-IN"/>
        </a:p>
      </dgm:t>
    </dgm:pt>
    <dgm:pt modelId="{50A8C705-30B5-4B3A-AEC2-B7CEB3955F05}" type="sibTrans" cxnId="{EDFC8AD0-245F-47F1-993D-DD7A1BBB4FA6}">
      <dgm:prSet/>
      <dgm:spPr/>
      <dgm:t>
        <a:bodyPr/>
        <a:lstStyle/>
        <a:p>
          <a:endParaRPr lang="en-IN"/>
        </a:p>
      </dgm:t>
    </dgm:pt>
    <dgm:pt modelId="{788F6E49-E31A-4D4C-81DA-712B94317BF0}" type="pres">
      <dgm:prSet presAssocID="{83C60154-56D2-4E10-968F-996884432F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3934C12-D32D-406D-B8BF-3E770CD6E37C}" type="pres">
      <dgm:prSet presAssocID="{83C60154-56D2-4E10-968F-996884432F02}" presName="dummyMaxCanvas" presStyleCnt="0">
        <dgm:presLayoutVars/>
      </dgm:prSet>
      <dgm:spPr/>
    </dgm:pt>
    <dgm:pt modelId="{E7994658-A75A-45A2-AD92-6D7898BCAD4B}" type="pres">
      <dgm:prSet presAssocID="{83C60154-56D2-4E10-968F-996884432F0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EE35B90-1380-4341-A563-53B0FFDE43F3}" type="pres">
      <dgm:prSet presAssocID="{83C60154-56D2-4E10-968F-996884432F0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3A1FD81-74A6-4F93-8D7C-DFF2F1B71442}" type="pres">
      <dgm:prSet presAssocID="{83C60154-56D2-4E10-968F-996884432F0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4B878C7-CEED-45ED-BDF3-BF0CD2BA44E1}" type="pres">
      <dgm:prSet presAssocID="{83C60154-56D2-4E10-968F-996884432F0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30E5E0-6E10-4440-9741-4653FD4B0D93}" type="pres">
      <dgm:prSet presAssocID="{83C60154-56D2-4E10-968F-996884432F0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7ED570F-BFCF-4477-AFA8-8FE8480DFA62}" type="pres">
      <dgm:prSet presAssocID="{83C60154-56D2-4E10-968F-996884432F0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9CEA70-0577-4988-A18C-7B423D559EB8}" type="pres">
      <dgm:prSet presAssocID="{83C60154-56D2-4E10-968F-996884432F0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7DE00B-5127-4D1B-A148-DC964D4F892F}" type="pres">
      <dgm:prSet presAssocID="{83C60154-56D2-4E10-968F-996884432F0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090C4A-E245-4F57-8077-236074023938}" type="pres">
      <dgm:prSet presAssocID="{83C60154-56D2-4E10-968F-996884432F0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8C999D-2E4C-4A50-B651-B888117728B1}" type="pres">
      <dgm:prSet presAssocID="{83C60154-56D2-4E10-968F-996884432F0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548EC4-0EDC-4D71-9858-33D5FE73C8D9}" type="pres">
      <dgm:prSet presAssocID="{83C60154-56D2-4E10-968F-996884432F0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3A08624-93FF-4BE0-A20C-63FDC82568CE}" type="pres">
      <dgm:prSet presAssocID="{83C60154-56D2-4E10-968F-996884432F0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D69D97-5CF4-4BC0-AA20-C3D7DD8CFEB0}" type="pres">
      <dgm:prSet presAssocID="{83C60154-56D2-4E10-968F-996884432F0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A3179B-ECF6-4F14-AC82-046920A52EA6}" type="pres">
      <dgm:prSet presAssocID="{83C60154-56D2-4E10-968F-996884432F0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E5872CC0-79A1-4C78-AF62-AFDAE5A3E585}" type="presOf" srcId="{A0F7EC98-CFF8-48FE-AFB8-60BF06DF0E38}" destId="{93A1FD81-74A6-4F93-8D7C-DFF2F1B71442}" srcOrd="0" destOrd="0" presId="urn:microsoft.com/office/officeart/2005/8/layout/vProcess5"/>
    <dgm:cxn modelId="{04FEA3D7-6D13-4CB0-BB12-D145EF0CD9E9}" type="presOf" srcId="{FCF3E1F8-047B-4ED6-AEDB-376AFA9A3498}" destId="{D57DE00B-5127-4D1B-A148-DC964D4F892F}" srcOrd="0" destOrd="0" presId="urn:microsoft.com/office/officeart/2005/8/layout/vProcess5"/>
    <dgm:cxn modelId="{6F03F14A-CA30-4B7F-B4A1-2B905105F566}" type="presOf" srcId="{B7543761-55EB-446E-B092-A799D9F019AE}" destId="{28A3179B-ECF6-4F14-AC82-046920A52EA6}" srcOrd="1" destOrd="0" presId="urn:microsoft.com/office/officeart/2005/8/layout/vProcess5"/>
    <dgm:cxn modelId="{1B2B1426-C32E-49D4-BB4F-F69D1218A727}" type="presOf" srcId="{83C60154-56D2-4E10-968F-996884432F02}" destId="{788F6E49-E31A-4D4C-81DA-712B94317BF0}" srcOrd="0" destOrd="0" presId="urn:microsoft.com/office/officeart/2005/8/layout/vProcess5"/>
    <dgm:cxn modelId="{C1A505D7-5734-41FC-A596-761070062EE5}" srcId="{83C60154-56D2-4E10-968F-996884432F02}" destId="{8B47A135-5411-4A66-9BFF-07FCD8E69D46}" srcOrd="0" destOrd="0" parTransId="{A58DB9CB-9585-4A3E-B455-C500DCFDEDEC}" sibTransId="{BFBE55FC-4389-47EE-8540-0C894C9DBB4E}"/>
    <dgm:cxn modelId="{4B6A988A-BE2C-4225-8A69-F27FE3E253D6}" type="presOf" srcId="{733F499D-F275-4F2E-B84A-12AE3CF53844}" destId="{6B548EC4-0EDC-4D71-9858-33D5FE73C8D9}" srcOrd="1" destOrd="0" presId="urn:microsoft.com/office/officeart/2005/8/layout/vProcess5"/>
    <dgm:cxn modelId="{2AE73944-0B47-4C6E-B32A-1D2966C3022B}" srcId="{83C60154-56D2-4E10-968F-996884432F02}" destId="{733F499D-F275-4F2E-B84A-12AE3CF53844}" srcOrd="1" destOrd="0" parTransId="{0AA966A5-6F90-4A31-AF96-C317F45FE3A4}" sibTransId="{599DAEC1-1D8D-4C7C-B218-367770F6FFD4}"/>
    <dgm:cxn modelId="{394A7B6D-0C09-450F-805D-890AC896C067}" srcId="{83C60154-56D2-4E10-968F-996884432F02}" destId="{A0F7EC98-CFF8-48FE-AFB8-60BF06DF0E38}" srcOrd="2" destOrd="0" parTransId="{BE9C2AF6-B408-4DA2-891D-B6BBB40D4A9B}" sibTransId="{FCF3E1F8-047B-4ED6-AEDB-376AFA9A3498}"/>
    <dgm:cxn modelId="{E327F6C1-2C2F-44DE-88E0-D28C8507B851}" type="presOf" srcId="{599DAEC1-1D8D-4C7C-B218-367770F6FFD4}" destId="{A39CEA70-0577-4988-A18C-7B423D559EB8}" srcOrd="0" destOrd="0" presId="urn:microsoft.com/office/officeart/2005/8/layout/vProcess5"/>
    <dgm:cxn modelId="{1E0B7280-C4A9-4228-829A-FDF3C09A1D53}" type="presOf" srcId="{8B47A135-5411-4A66-9BFF-07FCD8E69D46}" destId="{AB8C999D-2E4C-4A50-B651-B888117728B1}" srcOrd="1" destOrd="0" presId="urn:microsoft.com/office/officeart/2005/8/layout/vProcess5"/>
    <dgm:cxn modelId="{8B082B5E-684F-4C9A-8A81-6BE2858DF124}" type="presOf" srcId="{53BC6C2C-2910-4450-8F05-1F52040E86AF}" destId="{84090C4A-E245-4F57-8077-236074023938}" srcOrd="0" destOrd="0" presId="urn:microsoft.com/office/officeart/2005/8/layout/vProcess5"/>
    <dgm:cxn modelId="{50613BDB-9038-4DFC-BF71-B402C5F4F9E5}" type="presOf" srcId="{FBDAC743-9AD6-439D-BC35-DDEDCC4877AB}" destId="{AED69D97-5CF4-4BC0-AA20-C3D7DD8CFEB0}" srcOrd="1" destOrd="0" presId="urn:microsoft.com/office/officeart/2005/8/layout/vProcess5"/>
    <dgm:cxn modelId="{E4AE4514-BBC5-4B94-AA1A-E007190B93FD}" type="presOf" srcId="{A0F7EC98-CFF8-48FE-AFB8-60BF06DF0E38}" destId="{13A08624-93FF-4BE0-A20C-63FDC82568CE}" srcOrd="1" destOrd="0" presId="urn:microsoft.com/office/officeart/2005/8/layout/vProcess5"/>
    <dgm:cxn modelId="{7650CB52-0791-4D0D-A808-D0E1BC59C930}" type="presOf" srcId="{B7543761-55EB-446E-B092-A799D9F019AE}" destId="{4230E5E0-6E10-4440-9741-4653FD4B0D93}" srcOrd="0" destOrd="0" presId="urn:microsoft.com/office/officeart/2005/8/layout/vProcess5"/>
    <dgm:cxn modelId="{1C13ABEA-800C-4214-8096-992C49297BBB}" type="presOf" srcId="{BFBE55FC-4389-47EE-8540-0C894C9DBB4E}" destId="{F7ED570F-BFCF-4477-AFA8-8FE8480DFA62}" srcOrd="0" destOrd="0" presId="urn:microsoft.com/office/officeart/2005/8/layout/vProcess5"/>
    <dgm:cxn modelId="{5A6212B0-777A-45F2-A7A1-D5BD3E1B8862}" srcId="{83C60154-56D2-4E10-968F-996884432F02}" destId="{FBDAC743-9AD6-439D-BC35-DDEDCC4877AB}" srcOrd="3" destOrd="0" parTransId="{92B29801-6909-4E87-AB8A-0D6746BE4A4B}" sibTransId="{53BC6C2C-2910-4450-8F05-1F52040E86AF}"/>
    <dgm:cxn modelId="{EDFC8AD0-245F-47F1-993D-DD7A1BBB4FA6}" srcId="{83C60154-56D2-4E10-968F-996884432F02}" destId="{B7543761-55EB-446E-B092-A799D9F019AE}" srcOrd="4" destOrd="0" parTransId="{FD0A8510-7A66-4EF7-AFAF-B9E45BBDBA77}" sibTransId="{50A8C705-30B5-4B3A-AEC2-B7CEB3955F05}"/>
    <dgm:cxn modelId="{82DE1E8C-6926-4BBA-ACAB-28789FD5985E}" type="presOf" srcId="{8B47A135-5411-4A66-9BFF-07FCD8E69D46}" destId="{E7994658-A75A-45A2-AD92-6D7898BCAD4B}" srcOrd="0" destOrd="0" presId="urn:microsoft.com/office/officeart/2005/8/layout/vProcess5"/>
    <dgm:cxn modelId="{263072AE-8CA2-4D58-9D15-83C73BAA24BA}" type="presOf" srcId="{FBDAC743-9AD6-439D-BC35-DDEDCC4877AB}" destId="{E4B878C7-CEED-45ED-BDF3-BF0CD2BA44E1}" srcOrd="0" destOrd="0" presId="urn:microsoft.com/office/officeart/2005/8/layout/vProcess5"/>
    <dgm:cxn modelId="{7024F450-5AF7-4863-BBE5-9A704C3DF041}" type="presOf" srcId="{733F499D-F275-4F2E-B84A-12AE3CF53844}" destId="{4EE35B90-1380-4341-A563-53B0FFDE43F3}" srcOrd="0" destOrd="0" presId="urn:microsoft.com/office/officeart/2005/8/layout/vProcess5"/>
    <dgm:cxn modelId="{2F17BCEF-0495-46E5-8D53-29FD9319B208}" type="presParOf" srcId="{788F6E49-E31A-4D4C-81DA-712B94317BF0}" destId="{93934C12-D32D-406D-B8BF-3E770CD6E37C}" srcOrd="0" destOrd="0" presId="urn:microsoft.com/office/officeart/2005/8/layout/vProcess5"/>
    <dgm:cxn modelId="{BF142F57-4093-42CC-A14C-33F3C647ABDB}" type="presParOf" srcId="{788F6E49-E31A-4D4C-81DA-712B94317BF0}" destId="{E7994658-A75A-45A2-AD92-6D7898BCAD4B}" srcOrd="1" destOrd="0" presId="urn:microsoft.com/office/officeart/2005/8/layout/vProcess5"/>
    <dgm:cxn modelId="{23B274C2-9CE9-4F2F-B745-E1DABF7B1226}" type="presParOf" srcId="{788F6E49-E31A-4D4C-81DA-712B94317BF0}" destId="{4EE35B90-1380-4341-A563-53B0FFDE43F3}" srcOrd="2" destOrd="0" presId="urn:microsoft.com/office/officeart/2005/8/layout/vProcess5"/>
    <dgm:cxn modelId="{2DD5C9BA-0B63-4993-A5FA-DE56A4F9AECF}" type="presParOf" srcId="{788F6E49-E31A-4D4C-81DA-712B94317BF0}" destId="{93A1FD81-74A6-4F93-8D7C-DFF2F1B71442}" srcOrd="3" destOrd="0" presId="urn:microsoft.com/office/officeart/2005/8/layout/vProcess5"/>
    <dgm:cxn modelId="{7BE7E675-2805-4053-ADEE-FD316B8C11F3}" type="presParOf" srcId="{788F6E49-E31A-4D4C-81DA-712B94317BF0}" destId="{E4B878C7-CEED-45ED-BDF3-BF0CD2BA44E1}" srcOrd="4" destOrd="0" presId="urn:microsoft.com/office/officeart/2005/8/layout/vProcess5"/>
    <dgm:cxn modelId="{9229BF9C-FC28-4E87-8F38-3308BF510B18}" type="presParOf" srcId="{788F6E49-E31A-4D4C-81DA-712B94317BF0}" destId="{4230E5E0-6E10-4440-9741-4653FD4B0D93}" srcOrd="5" destOrd="0" presId="urn:microsoft.com/office/officeart/2005/8/layout/vProcess5"/>
    <dgm:cxn modelId="{42AFE63B-8494-4C4B-9A17-3EED9A87568B}" type="presParOf" srcId="{788F6E49-E31A-4D4C-81DA-712B94317BF0}" destId="{F7ED570F-BFCF-4477-AFA8-8FE8480DFA62}" srcOrd="6" destOrd="0" presId="urn:microsoft.com/office/officeart/2005/8/layout/vProcess5"/>
    <dgm:cxn modelId="{9CC46B8B-3DDD-477E-B8C5-41E2428B0D41}" type="presParOf" srcId="{788F6E49-E31A-4D4C-81DA-712B94317BF0}" destId="{A39CEA70-0577-4988-A18C-7B423D559EB8}" srcOrd="7" destOrd="0" presId="urn:microsoft.com/office/officeart/2005/8/layout/vProcess5"/>
    <dgm:cxn modelId="{5BD1BEAD-275E-4982-A2BC-7695FA0208C9}" type="presParOf" srcId="{788F6E49-E31A-4D4C-81DA-712B94317BF0}" destId="{D57DE00B-5127-4D1B-A148-DC964D4F892F}" srcOrd="8" destOrd="0" presId="urn:microsoft.com/office/officeart/2005/8/layout/vProcess5"/>
    <dgm:cxn modelId="{13C15056-C0C4-415F-B191-AD8D0F337662}" type="presParOf" srcId="{788F6E49-E31A-4D4C-81DA-712B94317BF0}" destId="{84090C4A-E245-4F57-8077-236074023938}" srcOrd="9" destOrd="0" presId="urn:microsoft.com/office/officeart/2005/8/layout/vProcess5"/>
    <dgm:cxn modelId="{903A1B48-32BE-422D-A296-DFEB2073CD62}" type="presParOf" srcId="{788F6E49-E31A-4D4C-81DA-712B94317BF0}" destId="{AB8C999D-2E4C-4A50-B651-B888117728B1}" srcOrd="10" destOrd="0" presId="urn:microsoft.com/office/officeart/2005/8/layout/vProcess5"/>
    <dgm:cxn modelId="{7060D8DF-1B63-4839-AEA1-0C1EFC571A6C}" type="presParOf" srcId="{788F6E49-E31A-4D4C-81DA-712B94317BF0}" destId="{6B548EC4-0EDC-4D71-9858-33D5FE73C8D9}" srcOrd="11" destOrd="0" presId="urn:microsoft.com/office/officeart/2005/8/layout/vProcess5"/>
    <dgm:cxn modelId="{F56DE8FD-3FAD-4466-A7CF-CD96F49CBC93}" type="presParOf" srcId="{788F6E49-E31A-4D4C-81DA-712B94317BF0}" destId="{13A08624-93FF-4BE0-A20C-63FDC82568CE}" srcOrd="12" destOrd="0" presId="urn:microsoft.com/office/officeart/2005/8/layout/vProcess5"/>
    <dgm:cxn modelId="{5FB6168A-D2D1-4E06-8F69-251DB09B4B85}" type="presParOf" srcId="{788F6E49-E31A-4D4C-81DA-712B94317BF0}" destId="{AED69D97-5CF4-4BC0-AA20-C3D7DD8CFEB0}" srcOrd="13" destOrd="0" presId="urn:microsoft.com/office/officeart/2005/8/layout/vProcess5"/>
    <dgm:cxn modelId="{77C12ECC-719B-4BB7-82C5-331DE79E1766}" type="presParOf" srcId="{788F6E49-E31A-4D4C-81DA-712B94317BF0}" destId="{28A3179B-ECF6-4F14-AC82-046920A52EA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15F502-6545-4B90-BB9E-D18ED6BD8EBB}" type="doc">
      <dgm:prSet loTypeId="urn:microsoft.com/office/officeart/2005/8/layout/vProcess5" loCatId="process" qsTypeId="urn:microsoft.com/office/officeart/2005/8/quickstyle/3d1" qsCatId="3D" csTypeId="urn:microsoft.com/office/officeart/2005/8/colors/accent5_2" csCatId="accent5"/>
      <dgm:spPr/>
      <dgm:t>
        <a:bodyPr/>
        <a:lstStyle/>
        <a:p>
          <a:endParaRPr lang="en-IN"/>
        </a:p>
      </dgm:t>
    </dgm:pt>
    <dgm:pt modelId="{62E82EAE-3A70-4C3B-A34B-CDF5B20395E5}">
      <dgm:prSet/>
      <dgm:spPr/>
      <dgm:t>
        <a:bodyPr/>
        <a:lstStyle/>
        <a:p>
          <a:pPr rtl="0"/>
          <a:r>
            <a:rPr lang="en-IN" b="1" i="0" dirty="0" err="1" smtClean="0"/>
            <a:t>Phosphatase</a:t>
          </a:r>
          <a:r>
            <a:rPr lang="en-IN" b="1" i="0" dirty="0" smtClean="0"/>
            <a:t> liberated from dental plaque, desquamated epithelial cells, or bacteria precipitates </a:t>
          </a:r>
          <a:endParaRPr lang="en-IN" b="1" i="0" dirty="0"/>
        </a:p>
      </dgm:t>
    </dgm:pt>
    <dgm:pt modelId="{E8BB97A3-EB61-4445-8D32-84AAD6573473}" type="parTrans" cxnId="{560B58FF-73C9-4D45-A4FE-44B5193B1922}">
      <dgm:prSet/>
      <dgm:spPr/>
      <dgm:t>
        <a:bodyPr/>
        <a:lstStyle/>
        <a:p>
          <a:endParaRPr lang="en-IN"/>
        </a:p>
      </dgm:t>
    </dgm:pt>
    <dgm:pt modelId="{8BBE8319-AAB7-4DFF-BD4C-46224B3EB870}" type="sibTrans" cxnId="{560B58FF-73C9-4D45-A4FE-44B5193B1922}">
      <dgm:prSet/>
      <dgm:spPr/>
      <dgm:t>
        <a:bodyPr/>
        <a:lstStyle/>
        <a:p>
          <a:endParaRPr lang="en-IN"/>
        </a:p>
      </dgm:t>
    </dgm:pt>
    <dgm:pt modelId="{BCB58A15-C2BB-4519-9026-D75DE5E4D97F}">
      <dgm:prSet/>
      <dgm:spPr/>
      <dgm:t>
        <a:bodyPr/>
        <a:lstStyle/>
        <a:p>
          <a:pPr rtl="0"/>
          <a:r>
            <a:rPr lang="en-IN" b="1" i="0" dirty="0" smtClean="0"/>
            <a:t>calcium phosphate by hydrolyzing organic phosphates in saliva, </a:t>
          </a:r>
          <a:endParaRPr lang="en-IN" b="1" i="0" dirty="0"/>
        </a:p>
      </dgm:t>
    </dgm:pt>
    <dgm:pt modelId="{0D5E6510-460F-409E-96ED-4F65E8B26938}" type="parTrans" cxnId="{D74D0606-2546-49DA-89F3-9593BE0055E3}">
      <dgm:prSet/>
      <dgm:spPr/>
      <dgm:t>
        <a:bodyPr/>
        <a:lstStyle/>
        <a:p>
          <a:endParaRPr lang="en-IN"/>
        </a:p>
      </dgm:t>
    </dgm:pt>
    <dgm:pt modelId="{40359F27-C30E-420B-A338-CE3923D935DD}" type="sibTrans" cxnId="{D74D0606-2546-49DA-89F3-9593BE0055E3}">
      <dgm:prSet/>
      <dgm:spPr/>
      <dgm:t>
        <a:bodyPr/>
        <a:lstStyle/>
        <a:p>
          <a:endParaRPr lang="en-IN"/>
        </a:p>
      </dgm:t>
    </dgm:pt>
    <dgm:pt modelId="{4F62B651-06D8-44D2-A082-C675F7DBFD39}">
      <dgm:prSet/>
      <dgm:spPr/>
      <dgm:t>
        <a:bodyPr/>
        <a:lstStyle/>
        <a:p>
          <a:pPr rtl="0"/>
          <a:r>
            <a:rPr lang="en-IN" b="1" i="0" dirty="0" smtClean="0"/>
            <a:t>thus increasing the concentration of free phosphate ions.</a:t>
          </a:r>
          <a:endParaRPr lang="en-IN" b="1" i="0" dirty="0"/>
        </a:p>
      </dgm:t>
    </dgm:pt>
    <dgm:pt modelId="{087287DD-76C3-4B98-8A08-925A46DF53C9}" type="parTrans" cxnId="{90B482D3-394F-425C-9077-297F1FB6A865}">
      <dgm:prSet/>
      <dgm:spPr/>
      <dgm:t>
        <a:bodyPr/>
        <a:lstStyle/>
        <a:p>
          <a:endParaRPr lang="en-IN"/>
        </a:p>
      </dgm:t>
    </dgm:pt>
    <dgm:pt modelId="{1EA2730D-772F-4136-8D8B-1E01AC2C4620}" type="sibTrans" cxnId="{90B482D3-394F-425C-9077-297F1FB6A865}">
      <dgm:prSet/>
      <dgm:spPr/>
      <dgm:t>
        <a:bodyPr/>
        <a:lstStyle/>
        <a:p>
          <a:endParaRPr lang="en-IN"/>
        </a:p>
      </dgm:t>
    </dgm:pt>
    <dgm:pt modelId="{FD86B13A-660E-4DF9-AFD0-8D4DFA1D7302}" type="pres">
      <dgm:prSet presAssocID="{6815F502-6545-4B90-BB9E-D18ED6BD8EB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B0EE6DAB-CB27-4A16-B5BB-E1C3265BDF60}" type="pres">
      <dgm:prSet presAssocID="{6815F502-6545-4B90-BB9E-D18ED6BD8EBB}" presName="dummyMaxCanvas" presStyleCnt="0">
        <dgm:presLayoutVars/>
      </dgm:prSet>
      <dgm:spPr/>
    </dgm:pt>
    <dgm:pt modelId="{75C918C1-7B85-4D47-9795-A828DEAF62A1}" type="pres">
      <dgm:prSet presAssocID="{6815F502-6545-4B90-BB9E-D18ED6BD8EB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F604443-C490-4F62-B761-010A1B605D88}" type="pres">
      <dgm:prSet presAssocID="{6815F502-6545-4B90-BB9E-D18ED6BD8EB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C2E1A36-CA7A-4B8A-8EBE-5F91811B02B9}" type="pres">
      <dgm:prSet presAssocID="{6815F502-6545-4B90-BB9E-D18ED6BD8EB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86FCDB-7B00-4D30-B3E0-6D7B0AE21004}" type="pres">
      <dgm:prSet presAssocID="{6815F502-6545-4B90-BB9E-D18ED6BD8EB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7493893-546D-412D-BD25-D3509F9DADC5}" type="pres">
      <dgm:prSet presAssocID="{6815F502-6545-4B90-BB9E-D18ED6BD8EB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01A704-D8AD-4DBF-A224-4F0E57DB4BD9}" type="pres">
      <dgm:prSet presAssocID="{6815F502-6545-4B90-BB9E-D18ED6BD8EB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AC009B6-A1D3-4A57-B3BA-561056E14C29}" type="pres">
      <dgm:prSet presAssocID="{6815F502-6545-4B90-BB9E-D18ED6BD8EB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28E844E-C40A-484F-B50B-A507991DA956}" type="pres">
      <dgm:prSet presAssocID="{6815F502-6545-4B90-BB9E-D18ED6BD8EB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7D2F7667-CC42-4F41-8D49-3C87B98842E2}" type="presOf" srcId="{4F62B651-06D8-44D2-A082-C675F7DBFD39}" destId="{628E844E-C40A-484F-B50B-A507991DA956}" srcOrd="1" destOrd="0" presId="urn:microsoft.com/office/officeart/2005/8/layout/vProcess5"/>
    <dgm:cxn modelId="{641913F1-B650-4F02-B753-87F32FE34FDC}" type="presOf" srcId="{8BBE8319-AAB7-4DFF-BD4C-46224B3EB870}" destId="{C986FCDB-7B00-4D30-B3E0-6D7B0AE21004}" srcOrd="0" destOrd="0" presId="urn:microsoft.com/office/officeart/2005/8/layout/vProcess5"/>
    <dgm:cxn modelId="{4AAC2AC7-0B89-4EFF-AB40-302577AAA3FA}" type="presOf" srcId="{4F62B651-06D8-44D2-A082-C675F7DBFD39}" destId="{5C2E1A36-CA7A-4B8A-8EBE-5F91811B02B9}" srcOrd="0" destOrd="0" presId="urn:microsoft.com/office/officeart/2005/8/layout/vProcess5"/>
    <dgm:cxn modelId="{8B305016-E836-4F06-B2E6-BAA4F740682D}" type="presOf" srcId="{6815F502-6545-4B90-BB9E-D18ED6BD8EBB}" destId="{FD86B13A-660E-4DF9-AFD0-8D4DFA1D7302}" srcOrd="0" destOrd="0" presId="urn:microsoft.com/office/officeart/2005/8/layout/vProcess5"/>
    <dgm:cxn modelId="{1B1AEA8B-4117-44C0-A3E2-388AE92B95AD}" type="presOf" srcId="{BCB58A15-C2BB-4519-9026-D75DE5E4D97F}" destId="{6AC009B6-A1D3-4A57-B3BA-561056E14C29}" srcOrd="1" destOrd="0" presId="urn:microsoft.com/office/officeart/2005/8/layout/vProcess5"/>
    <dgm:cxn modelId="{D74D0606-2546-49DA-89F3-9593BE0055E3}" srcId="{6815F502-6545-4B90-BB9E-D18ED6BD8EBB}" destId="{BCB58A15-C2BB-4519-9026-D75DE5E4D97F}" srcOrd="1" destOrd="0" parTransId="{0D5E6510-460F-409E-96ED-4F65E8B26938}" sibTransId="{40359F27-C30E-420B-A338-CE3923D935DD}"/>
    <dgm:cxn modelId="{8CF8AA5C-E96B-4BE2-833F-B704087638EE}" type="presOf" srcId="{BCB58A15-C2BB-4519-9026-D75DE5E4D97F}" destId="{DF604443-C490-4F62-B761-010A1B605D88}" srcOrd="0" destOrd="0" presId="urn:microsoft.com/office/officeart/2005/8/layout/vProcess5"/>
    <dgm:cxn modelId="{90B482D3-394F-425C-9077-297F1FB6A865}" srcId="{6815F502-6545-4B90-BB9E-D18ED6BD8EBB}" destId="{4F62B651-06D8-44D2-A082-C675F7DBFD39}" srcOrd="2" destOrd="0" parTransId="{087287DD-76C3-4B98-8A08-925A46DF53C9}" sibTransId="{1EA2730D-772F-4136-8D8B-1E01AC2C4620}"/>
    <dgm:cxn modelId="{36F905A6-A60A-44A3-9D0D-B77CC65B1732}" type="presOf" srcId="{62E82EAE-3A70-4C3B-A34B-CDF5B20395E5}" destId="{7901A704-D8AD-4DBF-A224-4F0E57DB4BD9}" srcOrd="1" destOrd="0" presId="urn:microsoft.com/office/officeart/2005/8/layout/vProcess5"/>
    <dgm:cxn modelId="{6FE69F84-4947-40DF-9064-2B9184740901}" type="presOf" srcId="{40359F27-C30E-420B-A338-CE3923D935DD}" destId="{47493893-546D-412D-BD25-D3509F9DADC5}" srcOrd="0" destOrd="0" presId="urn:microsoft.com/office/officeart/2005/8/layout/vProcess5"/>
    <dgm:cxn modelId="{DDA7E5BC-68D4-415C-ABE1-DBA03E7EF8E1}" type="presOf" srcId="{62E82EAE-3A70-4C3B-A34B-CDF5B20395E5}" destId="{75C918C1-7B85-4D47-9795-A828DEAF62A1}" srcOrd="0" destOrd="0" presId="urn:microsoft.com/office/officeart/2005/8/layout/vProcess5"/>
    <dgm:cxn modelId="{560B58FF-73C9-4D45-A4FE-44B5193B1922}" srcId="{6815F502-6545-4B90-BB9E-D18ED6BD8EBB}" destId="{62E82EAE-3A70-4C3B-A34B-CDF5B20395E5}" srcOrd="0" destOrd="0" parTransId="{E8BB97A3-EB61-4445-8D32-84AAD6573473}" sibTransId="{8BBE8319-AAB7-4DFF-BD4C-46224B3EB870}"/>
    <dgm:cxn modelId="{6DA0E748-72D6-47A4-AE89-9C1122D552EE}" type="presParOf" srcId="{FD86B13A-660E-4DF9-AFD0-8D4DFA1D7302}" destId="{B0EE6DAB-CB27-4A16-B5BB-E1C3265BDF60}" srcOrd="0" destOrd="0" presId="urn:microsoft.com/office/officeart/2005/8/layout/vProcess5"/>
    <dgm:cxn modelId="{76F4D6A2-B75C-4576-A529-E9ED8E4336F8}" type="presParOf" srcId="{FD86B13A-660E-4DF9-AFD0-8D4DFA1D7302}" destId="{75C918C1-7B85-4D47-9795-A828DEAF62A1}" srcOrd="1" destOrd="0" presId="urn:microsoft.com/office/officeart/2005/8/layout/vProcess5"/>
    <dgm:cxn modelId="{5409E0E0-1371-441E-9043-CCDD2F1BE10A}" type="presParOf" srcId="{FD86B13A-660E-4DF9-AFD0-8D4DFA1D7302}" destId="{DF604443-C490-4F62-B761-010A1B605D88}" srcOrd="2" destOrd="0" presId="urn:microsoft.com/office/officeart/2005/8/layout/vProcess5"/>
    <dgm:cxn modelId="{361D2242-CB5B-452E-BB01-5B2F7F6F5A97}" type="presParOf" srcId="{FD86B13A-660E-4DF9-AFD0-8D4DFA1D7302}" destId="{5C2E1A36-CA7A-4B8A-8EBE-5F91811B02B9}" srcOrd="3" destOrd="0" presId="urn:microsoft.com/office/officeart/2005/8/layout/vProcess5"/>
    <dgm:cxn modelId="{D53421F7-92C4-457B-A3DD-F05E9020EE27}" type="presParOf" srcId="{FD86B13A-660E-4DF9-AFD0-8D4DFA1D7302}" destId="{C986FCDB-7B00-4D30-B3E0-6D7B0AE21004}" srcOrd="4" destOrd="0" presId="urn:microsoft.com/office/officeart/2005/8/layout/vProcess5"/>
    <dgm:cxn modelId="{4601B7DF-5EF2-4CA2-9248-841B2EA96DC9}" type="presParOf" srcId="{FD86B13A-660E-4DF9-AFD0-8D4DFA1D7302}" destId="{47493893-546D-412D-BD25-D3509F9DADC5}" srcOrd="5" destOrd="0" presId="urn:microsoft.com/office/officeart/2005/8/layout/vProcess5"/>
    <dgm:cxn modelId="{ED11B6F9-C865-493D-8518-6C9C311B1ACB}" type="presParOf" srcId="{FD86B13A-660E-4DF9-AFD0-8D4DFA1D7302}" destId="{7901A704-D8AD-4DBF-A224-4F0E57DB4BD9}" srcOrd="6" destOrd="0" presId="urn:microsoft.com/office/officeart/2005/8/layout/vProcess5"/>
    <dgm:cxn modelId="{50A43AAF-6168-4E96-97CD-2F29D7B29A8B}" type="presParOf" srcId="{FD86B13A-660E-4DF9-AFD0-8D4DFA1D7302}" destId="{6AC009B6-A1D3-4A57-B3BA-561056E14C29}" srcOrd="7" destOrd="0" presId="urn:microsoft.com/office/officeart/2005/8/layout/vProcess5"/>
    <dgm:cxn modelId="{F13A05A9-CB03-4A44-985B-480D71AF5B95}" type="presParOf" srcId="{FD86B13A-660E-4DF9-AFD0-8D4DFA1D7302}" destId="{628E844E-C40A-484F-B50B-A507991DA9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886A10-68B7-449A-A4A7-09E1EE6C3074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IN"/>
        </a:p>
      </dgm:t>
    </dgm:pt>
    <dgm:pt modelId="{17F72B83-379A-4A6D-88FE-DDFC9D6C1E67}">
      <dgm:prSet/>
      <dgm:spPr/>
      <dgm:t>
        <a:bodyPr/>
        <a:lstStyle/>
        <a:p>
          <a:pPr rtl="0"/>
          <a:r>
            <a:rPr lang="en-IN" b="1" dirty="0" smtClean="0"/>
            <a:t>Esterase may initiate calcification by</a:t>
          </a:r>
          <a:endParaRPr lang="en-IN" b="1" dirty="0"/>
        </a:p>
      </dgm:t>
    </dgm:pt>
    <dgm:pt modelId="{9B03FD70-DF49-4175-9A5A-E3C9E89DD2B2}" type="parTrans" cxnId="{5CC9C67B-112F-4173-AEE4-4D78830C3626}">
      <dgm:prSet/>
      <dgm:spPr/>
      <dgm:t>
        <a:bodyPr/>
        <a:lstStyle/>
        <a:p>
          <a:endParaRPr lang="en-IN"/>
        </a:p>
      </dgm:t>
    </dgm:pt>
    <dgm:pt modelId="{74778DB8-4DF1-4031-A611-8308C18DCD13}" type="sibTrans" cxnId="{5CC9C67B-112F-4173-AEE4-4D78830C3626}">
      <dgm:prSet/>
      <dgm:spPr/>
      <dgm:t>
        <a:bodyPr/>
        <a:lstStyle/>
        <a:p>
          <a:endParaRPr lang="en-IN"/>
        </a:p>
      </dgm:t>
    </dgm:pt>
    <dgm:pt modelId="{E49BF307-DDFF-4A0D-8C36-00A87E29471B}">
      <dgm:prSet/>
      <dgm:spPr/>
      <dgm:t>
        <a:bodyPr/>
        <a:lstStyle/>
        <a:p>
          <a:pPr rtl="0"/>
          <a:r>
            <a:rPr lang="en-IN" b="1" dirty="0" smtClean="0"/>
            <a:t>hydrolyzing fatty esters into free fatty acids. </a:t>
          </a:r>
          <a:endParaRPr lang="en-IN" b="1" dirty="0"/>
        </a:p>
      </dgm:t>
    </dgm:pt>
    <dgm:pt modelId="{CD8F2FAE-9923-451A-BDF7-DF2DF8031453}" type="parTrans" cxnId="{478679B1-35E8-4E48-9AB7-C6DDC4FE6EE2}">
      <dgm:prSet/>
      <dgm:spPr/>
      <dgm:t>
        <a:bodyPr/>
        <a:lstStyle/>
        <a:p>
          <a:endParaRPr lang="en-IN"/>
        </a:p>
      </dgm:t>
    </dgm:pt>
    <dgm:pt modelId="{B118506A-FABF-419B-A15B-CADE9B60C44A}" type="sibTrans" cxnId="{478679B1-35E8-4E48-9AB7-C6DDC4FE6EE2}">
      <dgm:prSet/>
      <dgm:spPr/>
      <dgm:t>
        <a:bodyPr/>
        <a:lstStyle/>
        <a:p>
          <a:endParaRPr lang="en-IN"/>
        </a:p>
      </dgm:t>
    </dgm:pt>
    <dgm:pt modelId="{FFCD53CE-F1D6-4E7B-8BF7-EBD361B45414}">
      <dgm:prSet/>
      <dgm:spPr/>
      <dgm:t>
        <a:bodyPr/>
        <a:lstStyle/>
        <a:p>
          <a:pPr rtl="0"/>
          <a:r>
            <a:rPr lang="en-IN" b="1" dirty="0" smtClean="0"/>
            <a:t>The fatty acids form soaps with calcium and magnesium </a:t>
          </a:r>
          <a:endParaRPr lang="en-IN" b="1" dirty="0"/>
        </a:p>
      </dgm:t>
    </dgm:pt>
    <dgm:pt modelId="{A88EB177-45FB-4182-8EE8-DD5A26AD55C0}" type="parTrans" cxnId="{CF98C3B3-5883-4F40-AFE0-BB36ADAF5C76}">
      <dgm:prSet/>
      <dgm:spPr/>
      <dgm:t>
        <a:bodyPr/>
        <a:lstStyle/>
        <a:p>
          <a:endParaRPr lang="en-IN"/>
        </a:p>
      </dgm:t>
    </dgm:pt>
    <dgm:pt modelId="{27D13B8C-F26C-4D8D-BB52-12CA1EEF83D5}" type="sibTrans" cxnId="{CF98C3B3-5883-4F40-AFE0-BB36ADAF5C76}">
      <dgm:prSet/>
      <dgm:spPr/>
      <dgm:t>
        <a:bodyPr/>
        <a:lstStyle/>
        <a:p>
          <a:endParaRPr lang="en-IN"/>
        </a:p>
      </dgm:t>
    </dgm:pt>
    <dgm:pt modelId="{A73A3C39-8902-4F66-B736-9115C9A9130B}">
      <dgm:prSet/>
      <dgm:spPr/>
      <dgm:t>
        <a:bodyPr/>
        <a:lstStyle/>
        <a:p>
          <a:pPr rtl="0"/>
          <a:r>
            <a:rPr lang="en-IN" b="1" dirty="0" smtClean="0"/>
            <a:t>later converted into the less–soluble calcium phosphate salts.</a:t>
          </a:r>
          <a:endParaRPr lang="en-IN" b="1" dirty="0"/>
        </a:p>
      </dgm:t>
    </dgm:pt>
    <dgm:pt modelId="{D06C06CA-B3DE-4CE4-A6B8-9F0CB08B682E}" type="parTrans" cxnId="{FCEE6209-CAF3-40F5-B03D-20C765153BB9}">
      <dgm:prSet/>
      <dgm:spPr/>
      <dgm:t>
        <a:bodyPr/>
        <a:lstStyle/>
        <a:p>
          <a:endParaRPr lang="en-IN"/>
        </a:p>
      </dgm:t>
    </dgm:pt>
    <dgm:pt modelId="{02539BE8-B23C-478F-81E5-061701242AEA}" type="sibTrans" cxnId="{FCEE6209-CAF3-40F5-B03D-20C765153BB9}">
      <dgm:prSet/>
      <dgm:spPr/>
      <dgm:t>
        <a:bodyPr/>
        <a:lstStyle/>
        <a:p>
          <a:endParaRPr lang="en-IN"/>
        </a:p>
      </dgm:t>
    </dgm:pt>
    <dgm:pt modelId="{502BFAF0-BDA7-4302-BD9F-536971884AA9}" type="pres">
      <dgm:prSet presAssocID="{EC886A10-68B7-449A-A4A7-09E1EE6C30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D1AF123-8AE9-4734-ACA5-8374334FED9A}" type="pres">
      <dgm:prSet presAssocID="{EC886A10-68B7-449A-A4A7-09E1EE6C3074}" presName="dummyMaxCanvas" presStyleCnt="0">
        <dgm:presLayoutVars/>
      </dgm:prSet>
      <dgm:spPr/>
    </dgm:pt>
    <dgm:pt modelId="{C954A20D-BF89-41B7-8D64-8C25E806AAFD}" type="pres">
      <dgm:prSet presAssocID="{EC886A10-68B7-449A-A4A7-09E1EE6C3074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37513D0-FE91-4577-A412-754047C98609}" type="pres">
      <dgm:prSet presAssocID="{EC886A10-68B7-449A-A4A7-09E1EE6C3074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864A34-EC99-4541-A074-8E610E1AE5E0}" type="pres">
      <dgm:prSet presAssocID="{EC886A10-68B7-449A-A4A7-09E1EE6C3074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EB303F-61A7-4AD5-8784-3E30D4F0F7D0}" type="pres">
      <dgm:prSet presAssocID="{EC886A10-68B7-449A-A4A7-09E1EE6C307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42664DB-5A98-4F67-BA9F-A3C0A2FE81A1}" type="pres">
      <dgm:prSet presAssocID="{EC886A10-68B7-449A-A4A7-09E1EE6C307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1760D7-DFFF-401B-8787-B4D14B799ACC}" type="pres">
      <dgm:prSet presAssocID="{EC886A10-68B7-449A-A4A7-09E1EE6C307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D061105-649F-448E-B7FC-B37C67461D94}" type="pres">
      <dgm:prSet presAssocID="{EC886A10-68B7-449A-A4A7-09E1EE6C307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3E283B-1E17-4E05-8531-8E3DDA80DFF8}" type="pres">
      <dgm:prSet presAssocID="{EC886A10-68B7-449A-A4A7-09E1EE6C307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9FFC87-FCCF-4064-85DF-4732D92EA747}" type="pres">
      <dgm:prSet presAssocID="{EC886A10-68B7-449A-A4A7-09E1EE6C307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48A1B42-0240-4C1B-9EBF-E1E4D0CDEA80}" type="pres">
      <dgm:prSet presAssocID="{EC886A10-68B7-449A-A4A7-09E1EE6C307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B5E228B-FD19-45F0-A26A-50D8F60C228B}" type="pres">
      <dgm:prSet presAssocID="{EC886A10-68B7-449A-A4A7-09E1EE6C307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90D2FF2-4CC4-47F8-B622-57765184FF89}" type="presOf" srcId="{E49BF307-DDFF-4A0D-8C36-00A87E29471B}" destId="{C37513D0-FE91-4577-A412-754047C98609}" srcOrd="0" destOrd="0" presId="urn:microsoft.com/office/officeart/2005/8/layout/vProcess5"/>
    <dgm:cxn modelId="{3DF7CD2B-0ACE-4437-80F4-89400A7AB39C}" type="presOf" srcId="{74778DB8-4DF1-4031-A611-8308C18DCD13}" destId="{F42664DB-5A98-4F67-BA9F-A3C0A2FE81A1}" srcOrd="0" destOrd="0" presId="urn:microsoft.com/office/officeart/2005/8/layout/vProcess5"/>
    <dgm:cxn modelId="{9A3EE08A-0288-4927-AFF3-5A2C7478562B}" type="presOf" srcId="{27D13B8C-F26C-4D8D-BB52-12CA1EEF83D5}" destId="{DD061105-649F-448E-B7FC-B37C67461D94}" srcOrd="0" destOrd="0" presId="urn:microsoft.com/office/officeart/2005/8/layout/vProcess5"/>
    <dgm:cxn modelId="{5A126782-01DC-4B51-AC21-C5ECEE180496}" type="presOf" srcId="{E49BF307-DDFF-4A0D-8C36-00A87E29471B}" destId="{679FFC87-FCCF-4064-85DF-4732D92EA747}" srcOrd="1" destOrd="0" presId="urn:microsoft.com/office/officeart/2005/8/layout/vProcess5"/>
    <dgm:cxn modelId="{478679B1-35E8-4E48-9AB7-C6DDC4FE6EE2}" srcId="{EC886A10-68B7-449A-A4A7-09E1EE6C3074}" destId="{E49BF307-DDFF-4A0D-8C36-00A87E29471B}" srcOrd="1" destOrd="0" parTransId="{CD8F2FAE-9923-451A-BDF7-DF2DF8031453}" sibTransId="{B118506A-FABF-419B-A15B-CADE9B60C44A}"/>
    <dgm:cxn modelId="{CF98C3B3-5883-4F40-AFE0-BB36ADAF5C76}" srcId="{EC886A10-68B7-449A-A4A7-09E1EE6C3074}" destId="{FFCD53CE-F1D6-4E7B-8BF7-EBD361B45414}" srcOrd="2" destOrd="0" parTransId="{A88EB177-45FB-4182-8EE8-DD5A26AD55C0}" sibTransId="{27D13B8C-F26C-4D8D-BB52-12CA1EEF83D5}"/>
    <dgm:cxn modelId="{5CC9C67B-112F-4173-AEE4-4D78830C3626}" srcId="{EC886A10-68B7-449A-A4A7-09E1EE6C3074}" destId="{17F72B83-379A-4A6D-88FE-DDFC9D6C1E67}" srcOrd="0" destOrd="0" parTransId="{9B03FD70-DF49-4175-9A5A-E3C9E89DD2B2}" sibTransId="{74778DB8-4DF1-4031-A611-8308C18DCD13}"/>
    <dgm:cxn modelId="{8D78B948-3AD7-46E0-A87B-25E1646F4281}" type="presOf" srcId="{A73A3C39-8902-4F66-B736-9115C9A9130B}" destId="{6B5E228B-FD19-45F0-A26A-50D8F60C228B}" srcOrd="1" destOrd="0" presId="urn:microsoft.com/office/officeart/2005/8/layout/vProcess5"/>
    <dgm:cxn modelId="{CDC078F9-EC39-4E15-87E9-CEBCE37FC899}" type="presOf" srcId="{B118506A-FABF-419B-A15B-CADE9B60C44A}" destId="{341760D7-DFFF-401B-8787-B4D14B799ACC}" srcOrd="0" destOrd="0" presId="urn:microsoft.com/office/officeart/2005/8/layout/vProcess5"/>
    <dgm:cxn modelId="{0BAFC98F-ED23-46D4-A78B-553141208E86}" type="presOf" srcId="{EC886A10-68B7-449A-A4A7-09E1EE6C3074}" destId="{502BFAF0-BDA7-4302-BD9F-536971884AA9}" srcOrd="0" destOrd="0" presId="urn:microsoft.com/office/officeart/2005/8/layout/vProcess5"/>
    <dgm:cxn modelId="{8F82A968-584F-4F8D-A7BC-D091C761C3C6}" type="presOf" srcId="{FFCD53CE-F1D6-4E7B-8BF7-EBD361B45414}" destId="{248A1B42-0240-4C1B-9EBF-E1E4D0CDEA80}" srcOrd="1" destOrd="0" presId="urn:microsoft.com/office/officeart/2005/8/layout/vProcess5"/>
    <dgm:cxn modelId="{C9A4AFBD-564C-4D23-8A64-370298609AD3}" type="presOf" srcId="{FFCD53CE-F1D6-4E7B-8BF7-EBD361B45414}" destId="{AE864A34-EC99-4541-A074-8E610E1AE5E0}" srcOrd="0" destOrd="0" presId="urn:microsoft.com/office/officeart/2005/8/layout/vProcess5"/>
    <dgm:cxn modelId="{F1EBD3D4-26EF-49DE-A0F4-A8AD74C385DD}" type="presOf" srcId="{17F72B83-379A-4A6D-88FE-DDFC9D6C1E67}" destId="{CF3E283B-1E17-4E05-8531-8E3DDA80DFF8}" srcOrd="1" destOrd="0" presId="urn:microsoft.com/office/officeart/2005/8/layout/vProcess5"/>
    <dgm:cxn modelId="{8BC3102E-FBB6-46F6-89A6-6B3261546730}" type="presOf" srcId="{A73A3C39-8902-4F66-B736-9115C9A9130B}" destId="{E5EB303F-61A7-4AD5-8784-3E30D4F0F7D0}" srcOrd="0" destOrd="0" presId="urn:microsoft.com/office/officeart/2005/8/layout/vProcess5"/>
    <dgm:cxn modelId="{FCEE6209-CAF3-40F5-B03D-20C765153BB9}" srcId="{EC886A10-68B7-449A-A4A7-09E1EE6C3074}" destId="{A73A3C39-8902-4F66-B736-9115C9A9130B}" srcOrd="3" destOrd="0" parTransId="{D06C06CA-B3DE-4CE4-A6B8-9F0CB08B682E}" sibTransId="{02539BE8-B23C-478F-81E5-061701242AEA}"/>
    <dgm:cxn modelId="{6ECB639B-4E25-4E22-AD1A-0CB35766974F}" type="presOf" srcId="{17F72B83-379A-4A6D-88FE-DDFC9D6C1E67}" destId="{C954A20D-BF89-41B7-8D64-8C25E806AAFD}" srcOrd="0" destOrd="0" presId="urn:microsoft.com/office/officeart/2005/8/layout/vProcess5"/>
    <dgm:cxn modelId="{C8DE50BD-848A-45CB-A89C-42C7B7FAB43F}" type="presParOf" srcId="{502BFAF0-BDA7-4302-BD9F-536971884AA9}" destId="{FD1AF123-8AE9-4734-ACA5-8374334FED9A}" srcOrd="0" destOrd="0" presId="urn:microsoft.com/office/officeart/2005/8/layout/vProcess5"/>
    <dgm:cxn modelId="{B8F1B82B-8241-412E-8BD4-09228312F1FD}" type="presParOf" srcId="{502BFAF0-BDA7-4302-BD9F-536971884AA9}" destId="{C954A20D-BF89-41B7-8D64-8C25E806AAFD}" srcOrd="1" destOrd="0" presId="urn:microsoft.com/office/officeart/2005/8/layout/vProcess5"/>
    <dgm:cxn modelId="{05EBB115-7826-4329-A008-E9485B7B57D5}" type="presParOf" srcId="{502BFAF0-BDA7-4302-BD9F-536971884AA9}" destId="{C37513D0-FE91-4577-A412-754047C98609}" srcOrd="2" destOrd="0" presId="urn:microsoft.com/office/officeart/2005/8/layout/vProcess5"/>
    <dgm:cxn modelId="{69A1E409-3031-43CA-8A79-A9128B15418D}" type="presParOf" srcId="{502BFAF0-BDA7-4302-BD9F-536971884AA9}" destId="{AE864A34-EC99-4541-A074-8E610E1AE5E0}" srcOrd="3" destOrd="0" presId="urn:microsoft.com/office/officeart/2005/8/layout/vProcess5"/>
    <dgm:cxn modelId="{4B336D87-F872-486E-AF1F-406A0EEF73BC}" type="presParOf" srcId="{502BFAF0-BDA7-4302-BD9F-536971884AA9}" destId="{E5EB303F-61A7-4AD5-8784-3E30D4F0F7D0}" srcOrd="4" destOrd="0" presId="urn:microsoft.com/office/officeart/2005/8/layout/vProcess5"/>
    <dgm:cxn modelId="{37F44B17-3347-48CD-A92E-E5B3B70AC79A}" type="presParOf" srcId="{502BFAF0-BDA7-4302-BD9F-536971884AA9}" destId="{F42664DB-5A98-4F67-BA9F-A3C0A2FE81A1}" srcOrd="5" destOrd="0" presId="urn:microsoft.com/office/officeart/2005/8/layout/vProcess5"/>
    <dgm:cxn modelId="{24DA087F-9CFD-4373-971C-355396C98C28}" type="presParOf" srcId="{502BFAF0-BDA7-4302-BD9F-536971884AA9}" destId="{341760D7-DFFF-401B-8787-B4D14B799ACC}" srcOrd="6" destOrd="0" presId="urn:microsoft.com/office/officeart/2005/8/layout/vProcess5"/>
    <dgm:cxn modelId="{14C3227B-6E15-4EA0-84F1-9907B472AF84}" type="presParOf" srcId="{502BFAF0-BDA7-4302-BD9F-536971884AA9}" destId="{DD061105-649F-448E-B7FC-B37C67461D94}" srcOrd="7" destOrd="0" presId="urn:microsoft.com/office/officeart/2005/8/layout/vProcess5"/>
    <dgm:cxn modelId="{BEF3FC9F-CC50-4DC6-9599-4FD1880DDC97}" type="presParOf" srcId="{502BFAF0-BDA7-4302-BD9F-536971884AA9}" destId="{CF3E283B-1E17-4E05-8531-8E3DDA80DFF8}" srcOrd="8" destOrd="0" presId="urn:microsoft.com/office/officeart/2005/8/layout/vProcess5"/>
    <dgm:cxn modelId="{201CF45F-546A-44C1-8E50-EEE4D3198A16}" type="presParOf" srcId="{502BFAF0-BDA7-4302-BD9F-536971884AA9}" destId="{679FFC87-FCCF-4064-85DF-4732D92EA747}" srcOrd="9" destOrd="0" presId="urn:microsoft.com/office/officeart/2005/8/layout/vProcess5"/>
    <dgm:cxn modelId="{ADA165C9-1C23-4494-ACEE-F0BFE3A10A46}" type="presParOf" srcId="{502BFAF0-BDA7-4302-BD9F-536971884AA9}" destId="{248A1B42-0240-4C1B-9EBF-E1E4D0CDEA80}" srcOrd="10" destOrd="0" presId="urn:microsoft.com/office/officeart/2005/8/layout/vProcess5"/>
    <dgm:cxn modelId="{2C015A30-59C4-4ECB-94F5-2F9072E1096E}" type="presParOf" srcId="{502BFAF0-BDA7-4302-BD9F-536971884AA9}" destId="{6B5E228B-FD19-45F0-A26A-50D8F60C228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601DE-8B85-49A6-AB42-18A0DD9B1DEF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EF48E844-B1E5-4D58-8319-515CE9A431F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>
            <a:lnSpc>
              <a:spcPct val="150000"/>
            </a:lnSpc>
          </a:pPr>
          <a:r>
            <a:rPr lang="en-IN" sz="2800" b="1" i="0" dirty="0" smtClean="0">
              <a:solidFill>
                <a:schemeClr val="bg1"/>
              </a:solidFill>
            </a:rPr>
            <a:t>	Seeding agents (intercellular matrix of plaque) induce small foci of calcification that enlarge and coalesce to form a calcified mass.</a:t>
          </a:r>
          <a:endParaRPr lang="en-IN" sz="2800" b="1" i="0" dirty="0">
            <a:solidFill>
              <a:schemeClr val="bg1"/>
            </a:solidFill>
          </a:endParaRPr>
        </a:p>
      </dgm:t>
    </dgm:pt>
    <dgm:pt modelId="{B9264C55-00D1-4EA2-9927-783865935C43}" type="parTrans" cxnId="{2504B2A5-1632-4955-8084-42575A5AE006}">
      <dgm:prSet/>
      <dgm:spPr/>
      <dgm:t>
        <a:bodyPr/>
        <a:lstStyle/>
        <a:p>
          <a:endParaRPr lang="en-IN"/>
        </a:p>
      </dgm:t>
    </dgm:pt>
    <dgm:pt modelId="{9DFB10B7-9903-4AED-A2F6-13AC5472F000}" type="sibTrans" cxnId="{2504B2A5-1632-4955-8084-42575A5AE006}">
      <dgm:prSet/>
      <dgm:spPr/>
      <dgm:t>
        <a:bodyPr/>
        <a:lstStyle/>
        <a:p>
          <a:endParaRPr lang="en-IN"/>
        </a:p>
      </dgm:t>
    </dgm:pt>
    <dgm:pt modelId="{ADC8B6B6-988E-4E14-8E78-428A1312A9F8}" type="pres">
      <dgm:prSet presAssocID="{FC3601DE-8B85-49A6-AB42-18A0DD9B1DE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D808D3E-CA9F-42A6-A147-58281473CFB8}" type="pres">
      <dgm:prSet presAssocID="{FC3601DE-8B85-49A6-AB42-18A0DD9B1DEF}" presName="dummyMaxCanvas" presStyleCnt="0">
        <dgm:presLayoutVars/>
      </dgm:prSet>
      <dgm:spPr/>
    </dgm:pt>
    <dgm:pt modelId="{B79F3119-179B-44BC-9673-6DD82B1F0738}" type="pres">
      <dgm:prSet presAssocID="{FC3601DE-8B85-49A6-AB42-18A0DD9B1DEF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3DA1C250-69F0-4249-9E8A-56654CEAFD96}" type="presOf" srcId="{EF48E844-B1E5-4D58-8319-515CE9A431FC}" destId="{B79F3119-179B-44BC-9673-6DD82B1F0738}" srcOrd="0" destOrd="0" presId="urn:microsoft.com/office/officeart/2005/8/layout/vProcess5"/>
    <dgm:cxn modelId="{5647A4C4-F50F-4369-92DE-2038EE442FB6}" type="presOf" srcId="{FC3601DE-8B85-49A6-AB42-18A0DD9B1DEF}" destId="{ADC8B6B6-988E-4E14-8E78-428A1312A9F8}" srcOrd="0" destOrd="0" presId="urn:microsoft.com/office/officeart/2005/8/layout/vProcess5"/>
    <dgm:cxn modelId="{2504B2A5-1632-4955-8084-42575A5AE006}" srcId="{FC3601DE-8B85-49A6-AB42-18A0DD9B1DEF}" destId="{EF48E844-B1E5-4D58-8319-515CE9A431FC}" srcOrd="0" destOrd="0" parTransId="{B9264C55-00D1-4EA2-9927-783865935C43}" sibTransId="{9DFB10B7-9903-4AED-A2F6-13AC5472F000}"/>
    <dgm:cxn modelId="{CA07689C-EC80-4743-9477-AECC8FD40749}" type="presParOf" srcId="{ADC8B6B6-988E-4E14-8E78-428A1312A9F8}" destId="{9D808D3E-CA9F-42A6-A147-58281473CFB8}" srcOrd="0" destOrd="0" presId="urn:microsoft.com/office/officeart/2005/8/layout/vProcess5"/>
    <dgm:cxn modelId="{F9226C9D-AFFB-447D-9883-3785842EF521}" type="presParOf" srcId="{ADC8B6B6-988E-4E14-8E78-428A1312A9F8}" destId="{B79F3119-179B-44BC-9673-6DD82B1F0738}" srcOrd="1" destOrd="0" presId="urn:microsoft.com/office/officeart/2005/8/layout/vProcess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553E2D-7CBB-48B2-9D25-5F1E0491A5E9}" type="doc">
      <dgm:prSet loTypeId="urn:microsoft.com/office/officeart/2005/8/layout/vProcess5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IN"/>
        </a:p>
      </dgm:t>
    </dgm:pt>
    <dgm:pt modelId="{B2417D46-DE9B-4A2A-9E2F-EA8839B0852A}">
      <dgm:prSet phldrT="[Text]"/>
      <dgm:spPr/>
      <dgm:t>
        <a:bodyPr/>
        <a:lstStyle/>
        <a:p>
          <a:r>
            <a:rPr lang="en-IN" b="1" i="1" smtClean="0"/>
            <a:t>The carbohydrate–protein complexes may initiate calcification</a:t>
          </a:r>
          <a:endParaRPr lang="en-IN"/>
        </a:p>
      </dgm:t>
    </dgm:pt>
    <dgm:pt modelId="{B29D5373-4F0A-4CE1-8E54-D3FA517DA902}" type="parTrans" cxnId="{31E607F5-67CC-48BB-A13C-722BCDC6EF08}">
      <dgm:prSet/>
      <dgm:spPr/>
      <dgm:t>
        <a:bodyPr/>
        <a:lstStyle/>
        <a:p>
          <a:endParaRPr lang="en-IN"/>
        </a:p>
      </dgm:t>
    </dgm:pt>
    <dgm:pt modelId="{B29DB4DB-4DED-4174-99F5-2B7B3AC74ABB}" type="sibTrans" cxnId="{31E607F5-67CC-48BB-A13C-722BCDC6EF08}">
      <dgm:prSet/>
      <dgm:spPr/>
      <dgm:t>
        <a:bodyPr/>
        <a:lstStyle/>
        <a:p>
          <a:endParaRPr lang="en-IN"/>
        </a:p>
      </dgm:t>
    </dgm:pt>
    <dgm:pt modelId="{438A5806-23CB-4E3C-8643-07481810E11D}">
      <dgm:prSet phldrT="[Text]"/>
      <dgm:spPr/>
      <dgm:t>
        <a:bodyPr/>
        <a:lstStyle/>
        <a:p>
          <a:r>
            <a:rPr lang="en-IN" b="1" i="1" smtClean="0"/>
            <a:t>by removing calcium from the saliva (chelation) and binding with it ………</a:t>
          </a:r>
          <a:endParaRPr lang="en-IN" b="1" dirty="0"/>
        </a:p>
      </dgm:t>
    </dgm:pt>
    <dgm:pt modelId="{F405AC87-DE82-428B-A2B5-41B1A5B6DC46}" type="parTrans" cxnId="{86798B68-B1AB-4E0A-9803-35E4E6093309}">
      <dgm:prSet/>
      <dgm:spPr/>
      <dgm:t>
        <a:bodyPr/>
        <a:lstStyle/>
        <a:p>
          <a:endParaRPr lang="en-IN"/>
        </a:p>
      </dgm:t>
    </dgm:pt>
    <dgm:pt modelId="{030118BE-6EA2-485E-BE93-D2E6F35888D6}" type="sibTrans" cxnId="{86798B68-B1AB-4E0A-9803-35E4E6093309}">
      <dgm:prSet/>
      <dgm:spPr/>
      <dgm:t>
        <a:bodyPr/>
        <a:lstStyle/>
        <a:p>
          <a:endParaRPr lang="en-IN"/>
        </a:p>
      </dgm:t>
    </dgm:pt>
    <dgm:pt modelId="{22B894C5-A07E-41D5-BC3E-8EE259D27233}">
      <dgm:prSet phldrT="[Text]"/>
      <dgm:spPr/>
      <dgm:t>
        <a:bodyPr/>
        <a:lstStyle/>
        <a:p>
          <a:r>
            <a:rPr lang="en-IN" b="1" i="1" u="sng" dirty="0" smtClean="0">
              <a:solidFill>
                <a:srgbClr val="FF0000"/>
              </a:solidFill>
            </a:rPr>
            <a:t>form nuclei </a:t>
          </a:r>
          <a:endParaRPr lang="en-IN" b="1" u="sng" dirty="0">
            <a:solidFill>
              <a:srgbClr val="FF0000"/>
            </a:solidFill>
          </a:endParaRPr>
        </a:p>
      </dgm:t>
    </dgm:pt>
    <dgm:pt modelId="{4AE8AE79-E015-4A64-97DF-1211E79D2F3B}" type="parTrans" cxnId="{C89B1206-CE27-417B-9CFE-F339320962E5}">
      <dgm:prSet/>
      <dgm:spPr/>
      <dgm:t>
        <a:bodyPr/>
        <a:lstStyle/>
        <a:p>
          <a:endParaRPr lang="en-IN"/>
        </a:p>
      </dgm:t>
    </dgm:pt>
    <dgm:pt modelId="{778BE5D0-AC5C-4FFE-A5B5-3CF01AC0D839}" type="sibTrans" cxnId="{C89B1206-CE27-417B-9CFE-F339320962E5}">
      <dgm:prSet/>
      <dgm:spPr/>
      <dgm:t>
        <a:bodyPr/>
        <a:lstStyle/>
        <a:p>
          <a:endParaRPr lang="en-IN"/>
        </a:p>
      </dgm:t>
    </dgm:pt>
    <dgm:pt modelId="{93EB287F-C2DC-4B58-BFAA-2864B202E233}">
      <dgm:prSet phldrT="[Text]"/>
      <dgm:spPr/>
      <dgm:t>
        <a:bodyPr/>
        <a:lstStyle/>
        <a:p>
          <a:r>
            <a:rPr lang="en-IN" b="1" i="1" smtClean="0"/>
            <a:t>induce subsequent deposition of minerals</a:t>
          </a:r>
          <a:r>
            <a:rPr lang="en-IN" i="1" smtClean="0"/>
            <a:t>.</a:t>
          </a:r>
          <a:endParaRPr lang="en-IN" dirty="0"/>
        </a:p>
      </dgm:t>
    </dgm:pt>
    <dgm:pt modelId="{A79CAE81-12A5-43E3-8AC8-1C691A260FA8}" type="parTrans" cxnId="{4E59417F-64F3-4C8E-8FC7-9E7F820D9843}">
      <dgm:prSet/>
      <dgm:spPr/>
      <dgm:t>
        <a:bodyPr/>
        <a:lstStyle/>
        <a:p>
          <a:endParaRPr lang="en-IN"/>
        </a:p>
      </dgm:t>
    </dgm:pt>
    <dgm:pt modelId="{01463F97-D37B-4FD4-9E65-5E8F888184F2}" type="sibTrans" cxnId="{4E59417F-64F3-4C8E-8FC7-9E7F820D9843}">
      <dgm:prSet/>
      <dgm:spPr/>
      <dgm:t>
        <a:bodyPr/>
        <a:lstStyle/>
        <a:p>
          <a:endParaRPr lang="en-IN"/>
        </a:p>
      </dgm:t>
    </dgm:pt>
    <dgm:pt modelId="{A7BBB8E2-EA71-45D2-9AE8-A42913680028}" type="pres">
      <dgm:prSet presAssocID="{87553E2D-7CBB-48B2-9D25-5F1E0491A5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843BE-8A61-4CA0-BBE6-DEFA03E1641D}" type="pres">
      <dgm:prSet presAssocID="{87553E2D-7CBB-48B2-9D25-5F1E0491A5E9}" presName="dummyMaxCanvas" presStyleCnt="0">
        <dgm:presLayoutVars/>
      </dgm:prSet>
      <dgm:spPr/>
    </dgm:pt>
    <dgm:pt modelId="{59E15642-7B72-494E-95E5-3D69792C5280}" type="pres">
      <dgm:prSet presAssocID="{87553E2D-7CBB-48B2-9D25-5F1E0491A5E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F3EFC5-7515-4C85-B3AA-ECDF184BC4F0}" type="pres">
      <dgm:prSet presAssocID="{87553E2D-7CBB-48B2-9D25-5F1E0491A5E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2634389-987D-4EB0-8E18-B04700476F7D}" type="pres">
      <dgm:prSet presAssocID="{87553E2D-7CBB-48B2-9D25-5F1E0491A5E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D8C27D6-A5F1-439C-804A-36AC9E3A3F19}" type="pres">
      <dgm:prSet presAssocID="{87553E2D-7CBB-48B2-9D25-5F1E0491A5E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7BC142C-5F16-45A1-B2E1-629564232EC6}" type="pres">
      <dgm:prSet presAssocID="{87553E2D-7CBB-48B2-9D25-5F1E0491A5E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345B3-B830-4D67-A089-6D6C1815F394}" type="pres">
      <dgm:prSet presAssocID="{87553E2D-7CBB-48B2-9D25-5F1E0491A5E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C4D38-D889-415C-AD36-F695852E195F}" type="pres">
      <dgm:prSet presAssocID="{87553E2D-7CBB-48B2-9D25-5F1E0491A5E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791E0-9D41-4C71-B6D3-E4AAB3FDBBCB}" type="pres">
      <dgm:prSet presAssocID="{87553E2D-7CBB-48B2-9D25-5F1E0491A5E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1562A82-909F-48E2-A373-C91A6BDB9773}" type="pres">
      <dgm:prSet presAssocID="{87553E2D-7CBB-48B2-9D25-5F1E0491A5E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E938BE-0EEA-474F-A966-E3DDC05E02EA}" type="pres">
      <dgm:prSet presAssocID="{87553E2D-7CBB-48B2-9D25-5F1E0491A5E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C2BCB28-A1E0-4CC5-AF28-CA48C33302A9}" type="pres">
      <dgm:prSet presAssocID="{87553E2D-7CBB-48B2-9D25-5F1E0491A5E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006C97C-6E02-4528-8985-5596D1B70B5E}" type="presOf" srcId="{778BE5D0-AC5C-4FFE-A5B5-3CF01AC0D839}" destId="{5F5C4D38-D889-415C-AD36-F695852E195F}" srcOrd="0" destOrd="0" presId="urn:microsoft.com/office/officeart/2005/8/layout/vProcess5"/>
    <dgm:cxn modelId="{EC0362C7-9657-42FB-8916-83D9622B120C}" type="presOf" srcId="{93EB287F-C2DC-4B58-BFAA-2864B202E233}" destId="{7D8C27D6-A5F1-439C-804A-36AC9E3A3F19}" srcOrd="0" destOrd="0" presId="urn:microsoft.com/office/officeart/2005/8/layout/vProcess5"/>
    <dgm:cxn modelId="{FA2407A8-4896-4EA4-B1D3-7237CA56BF0A}" type="presOf" srcId="{87553E2D-7CBB-48B2-9D25-5F1E0491A5E9}" destId="{A7BBB8E2-EA71-45D2-9AE8-A42913680028}" srcOrd="0" destOrd="0" presId="urn:microsoft.com/office/officeart/2005/8/layout/vProcess5"/>
    <dgm:cxn modelId="{E81A46DC-7123-4357-902F-192331DAF152}" type="presOf" srcId="{438A5806-23CB-4E3C-8643-07481810E11D}" destId="{21562A82-909F-48E2-A373-C91A6BDB9773}" srcOrd="1" destOrd="0" presId="urn:microsoft.com/office/officeart/2005/8/layout/vProcess5"/>
    <dgm:cxn modelId="{4E59417F-64F3-4C8E-8FC7-9E7F820D9843}" srcId="{87553E2D-7CBB-48B2-9D25-5F1E0491A5E9}" destId="{93EB287F-C2DC-4B58-BFAA-2864B202E233}" srcOrd="3" destOrd="0" parTransId="{A79CAE81-12A5-43E3-8AC8-1C691A260FA8}" sibTransId="{01463F97-D37B-4FD4-9E65-5E8F888184F2}"/>
    <dgm:cxn modelId="{E665F09E-E278-4DAD-ABF2-5D806CDFA0B1}" type="presOf" srcId="{B29DB4DB-4DED-4174-99F5-2B7B3AC74ABB}" destId="{67BC142C-5F16-45A1-B2E1-629564232EC6}" srcOrd="0" destOrd="0" presId="urn:microsoft.com/office/officeart/2005/8/layout/vProcess5"/>
    <dgm:cxn modelId="{7F109235-160F-4416-8882-C03CAC603B12}" type="presOf" srcId="{22B894C5-A07E-41D5-BC3E-8EE259D27233}" destId="{3BE938BE-0EEA-474F-A966-E3DDC05E02EA}" srcOrd="1" destOrd="0" presId="urn:microsoft.com/office/officeart/2005/8/layout/vProcess5"/>
    <dgm:cxn modelId="{DF445552-9282-4659-B977-BFC593949086}" type="presOf" srcId="{030118BE-6EA2-485E-BE93-D2E6F35888D6}" destId="{8D8345B3-B830-4D67-A089-6D6C1815F394}" srcOrd="0" destOrd="0" presId="urn:microsoft.com/office/officeart/2005/8/layout/vProcess5"/>
    <dgm:cxn modelId="{C89B1206-CE27-417B-9CFE-F339320962E5}" srcId="{87553E2D-7CBB-48B2-9D25-5F1E0491A5E9}" destId="{22B894C5-A07E-41D5-BC3E-8EE259D27233}" srcOrd="2" destOrd="0" parTransId="{4AE8AE79-E015-4A64-97DF-1211E79D2F3B}" sibTransId="{778BE5D0-AC5C-4FFE-A5B5-3CF01AC0D839}"/>
    <dgm:cxn modelId="{29CF6EA4-AF3A-452A-96A6-7D67CD61D31B}" type="presOf" srcId="{B2417D46-DE9B-4A2A-9E2F-EA8839B0852A}" destId="{7AE791E0-9D41-4C71-B6D3-E4AAB3FDBBCB}" srcOrd="1" destOrd="0" presId="urn:microsoft.com/office/officeart/2005/8/layout/vProcess5"/>
    <dgm:cxn modelId="{4A99E82F-D25B-4F3A-83A2-6F918A99AA5D}" type="presOf" srcId="{B2417D46-DE9B-4A2A-9E2F-EA8839B0852A}" destId="{59E15642-7B72-494E-95E5-3D69792C5280}" srcOrd="0" destOrd="0" presId="urn:microsoft.com/office/officeart/2005/8/layout/vProcess5"/>
    <dgm:cxn modelId="{558AB78B-3A37-47CA-BDF3-5F5F7FB919F2}" type="presOf" srcId="{438A5806-23CB-4E3C-8643-07481810E11D}" destId="{05F3EFC5-7515-4C85-B3AA-ECDF184BC4F0}" srcOrd="0" destOrd="0" presId="urn:microsoft.com/office/officeart/2005/8/layout/vProcess5"/>
    <dgm:cxn modelId="{31E607F5-67CC-48BB-A13C-722BCDC6EF08}" srcId="{87553E2D-7CBB-48B2-9D25-5F1E0491A5E9}" destId="{B2417D46-DE9B-4A2A-9E2F-EA8839B0852A}" srcOrd="0" destOrd="0" parTransId="{B29D5373-4F0A-4CE1-8E54-D3FA517DA902}" sibTransId="{B29DB4DB-4DED-4174-99F5-2B7B3AC74ABB}"/>
    <dgm:cxn modelId="{86798B68-B1AB-4E0A-9803-35E4E6093309}" srcId="{87553E2D-7CBB-48B2-9D25-5F1E0491A5E9}" destId="{438A5806-23CB-4E3C-8643-07481810E11D}" srcOrd="1" destOrd="0" parTransId="{F405AC87-DE82-428B-A2B5-41B1A5B6DC46}" sibTransId="{030118BE-6EA2-485E-BE93-D2E6F35888D6}"/>
    <dgm:cxn modelId="{AE2B737D-65B8-4040-8961-58B3C7D87B44}" type="presOf" srcId="{22B894C5-A07E-41D5-BC3E-8EE259D27233}" destId="{D2634389-987D-4EB0-8E18-B04700476F7D}" srcOrd="0" destOrd="0" presId="urn:microsoft.com/office/officeart/2005/8/layout/vProcess5"/>
    <dgm:cxn modelId="{199D18DF-EA81-4817-B097-A9CAB7A8A914}" type="presOf" srcId="{93EB287F-C2DC-4B58-BFAA-2864B202E233}" destId="{EC2BCB28-A1E0-4CC5-AF28-CA48C33302A9}" srcOrd="1" destOrd="0" presId="urn:microsoft.com/office/officeart/2005/8/layout/vProcess5"/>
    <dgm:cxn modelId="{3AE185A9-FE7A-4838-837D-99E5A05DE7CA}" type="presParOf" srcId="{A7BBB8E2-EA71-45D2-9AE8-A42913680028}" destId="{B65843BE-8A61-4CA0-BBE6-DEFA03E1641D}" srcOrd="0" destOrd="0" presId="urn:microsoft.com/office/officeart/2005/8/layout/vProcess5"/>
    <dgm:cxn modelId="{194DE69A-1D41-40B0-841C-D8753E22AD5B}" type="presParOf" srcId="{A7BBB8E2-EA71-45D2-9AE8-A42913680028}" destId="{59E15642-7B72-494E-95E5-3D69792C5280}" srcOrd="1" destOrd="0" presId="urn:microsoft.com/office/officeart/2005/8/layout/vProcess5"/>
    <dgm:cxn modelId="{0E42D991-CF18-4CC5-BDAA-198062C5DA8E}" type="presParOf" srcId="{A7BBB8E2-EA71-45D2-9AE8-A42913680028}" destId="{05F3EFC5-7515-4C85-B3AA-ECDF184BC4F0}" srcOrd="2" destOrd="0" presId="urn:microsoft.com/office/officeart/2005/8/layout/vProcess5"/>
    <dgm:cxn modelId="{EBBC987D-6EC5-4A8B-B14C-3297E96776EF}" type="presParOf" srcId="{A7BBB8E2-EA71-45D2-9AE8-A42913680028}" destId="{D2634389-987D-4EB0-8E18-B04700476F7D}" srcOrd="3" destOrd="0" presId="urn:microsoft.com/office/officeart/2005/8/layout/vProcess5"/>
    <dgm:cxn modelId="{3E92B294-AF96-416A-AC2E-39C4294F7828}" type="presParOf" srcId="{A7BBB8E2-EA71-45D2-9AE8-A42913680028}" destId="{7D8C27D6-A5F1-439C-804A-36AC9E3A3F19}" srcOrd="4" destOrd="0" presId="urn:microsoft.com/office/officeart/2005/8/layout/vProcess5"/>
    <dgm:cxn modelId="{FC359D65-46A1-4AE6-92C9-0ECB1F4EC72E}" type="presParOf" srcId="{A7BBB8E2-EA71-45D2-9AE8-A42913680028}" destId="{67BC142C-5F16-45A1-B2E1-629564232EC6}" srcOrd="5" destOrd="0" presId="urn:microsoft.com/office/officeart/2005/8/layout/vProcess5"/>
    <dgm:cxn modelId="{21BD2401-7F17-43DF-B5AA-924F0D187C76}" type="presParOf" srcId="{A7BBB8E2-EA71-45D2-9AE8-A42913680028}" destId="{8D8345B3-B830-4D67-A089-6D6C1815F394}" srcOrd="6" destOrd="0" presId="urn:microsoft.com/office/officeart/2005/8/layout/vProcess5"/>
    <dgm:cxn modelId="{E543D81C-B41B-4887-856F-522EDC8412E4}" type="presParOf" srcId="{A7BBB8E2-EA71-45D2-9AE8-A42913680028}" destId="{5F5C4D38-D889-415C-AD36-F695852E195F}" srcOrd="7" destOrd="0" presId="urn:microsoft.com/office/officeart/2005/8/layout/vProcess5"/>
    <dgm:cxn modelId="{ABB880FF-9D3F-4D8A-9D98-17D537FE7E9C}" type="presParOf" srcId="{A7BBB8E2-EA71-45D2-9AE8-A42913680028}" destId="{7AE791E0-9D41-4C71-B6D3-E4AAB3FDBBCB}" srcOrd="8" destOrd="0" presId="urn:microsoft.com/office/officeart/2005/8/layout/vProcess5"/>
    <dgm:cxn modelId="{C096E3F8-08B0-41A2-8E5D-D23FC607E35E}" type="presParOf" srcId="{A7BBB8E2-EA71-45D2-9AE8-A42913680028}" destId="{21562A82-909F-48E2-A373-C91A6BDB9773}" srcOrd="9" destOrd="0" presId="urn:microsoft.com/office/officeart/2005/8/layout/vProcess5"/>
    <dgm:cxn modelId="{6FC1E788-4B46-48C8-B5DA-8E05B008258A}" type="presParOf" srcId="{A7BBB8E2-EA71-45D2-9AE8-A42913680028}" destId="{3BE938BE-0EEA-474F-A966-E3DDC05E02EA}" srcOrd="10" destOrd="0" presId="urn:microsoft.com/office/officeart/2005/8/layout/vProcess5"/>
    <dgm:cxn modelId="{5D5C0365-BCEA-4E4D-B5F0-08D9AA35C450}" type="presParOf" srcId="{A7BBB8E2-EA71-45D2-9AE8-A42913680028}" destId="{EC2BCB28-A1E0-4CC5-AF28-CA48C33302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5EBDDF-9CB3-4896-98E0-D38E7AD75AA7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F5D0AFE-AB4A-43E3-B694-478932F202A3}">
      <dgm:prSet custT="1"/>
      <dgm:spPr/>
      <dgm:t>
        <a:bodyPr/>
        <a:lstStyle/>
        <a:p>
          <a:pPr rtl="0"/>
          <a:r>
            <a:rPr lang="en-US" sz="2400" dirty="0" smtClean="0"/>
            <a:t>Plaque initiates gingival inflammation, </a:t>
          </a:r>
          <a:endParaRPr lang="en-IN" sz="2400" dirty="0"/>
        </a:p>
      </dgm:t>
    </dgm:pt>
    <dgm:pt modelId="{7AE258C0-B727-461C-B9A9-05B0EB799F06}" type="parTrans" cxnId="{ED133B2D-AF0A-4C9F-8189-B373A028B73F}">
      <dgm:prSet/>
      <dgm:spPr/>
      <dgm:t>
        <a:bodyPr/>
        <a:lstStyle/>
        <a:p>
          <a:endParaRPr lang="en-US"/>
        </a:p>
      </dgm:t>
    </dgm:pt>
    <dgm:pt modelId="{48CB1D75-C592-4C70-9113-7963892E7369}" type="sibTrans" cxnId="{ED133B2D-AF0A-4C9F-8189-B373A028B73F}">
      <dgm:prSet/>
      <dgm:spPr/>
      <dgm:t>
        <a:bodyPr/>
        <a:lstStyle/>
        <a:p>
          <a:endParaRPr lang="en-US"/>
        </a:p>
      </dgm:t>
    </dgm:pt>
    <dgm:pt modelId="{2973FD9A-204F-46E5-B591-C74023861565}">
      <dgm:prSet custT="1"/>
      <dgm:spPr/>
      <dgm:t>
        <a:bodyPr/>
        <a:lstStyle/>
        <a:p>
          <a:pPr rtl="0"/>
          <a:r>
            <a:rPr lang="en-US" sz="2400" dirty="0" smtClean="0"/>
            <a:t>which leads to pocket formation, </a:t>
          </a:r>
          <a:endParaRPr lang="en-IN" sz="2400" dirty="0"/>
        </a:p>
      </dgm:t>
    </dgm:pt>
    <dgm:pt modelId="{86F976AF-4368-4D71-A0BB-201FEF50DEDA}" type="parTrans" cxnId="{476E38D4-F1F8-47F8-A722-C7FC39E3E70D}">
      <dgm:prSet/>
      <dgm:spPr/>
      <dgm:t>
        <a:bodyPr/>
        <a:lstStyle/>
        <a:p>
          <a:endParaRPr lang="en-US"/>
        </a:p>
      </dgm:t>
    </dgm:pt>
    <dgm:pt modelId="{6A7983A3-1674-40E7-A32C-5BB54E495BE8}" type="sibTrans" cxnId="{476E38D4-F1F8-47F8-A722-C7FC39E3E70D}">
      <dgm:prSet/>
      <dgm:spPr/>
      <dgm:t>
        <a:bodyPr/>
        <a:lstStyle/>
        <a:p>
          <a:endParaRPr lang="en-US"/>
        </a:p>
      </dgm:t>
    </dgm:pt>
    <dgm:pt modelId="{8B7272AE-37BA-4F0E-AFB6-525BA4D04719}">
      <dgm:prSet custT="1"/>
      <dgm:spPr/>
      <dgm:t>
        <a:bodyPr/>
        <a:lstStyle/>
        <a:p>
          <a:pPr algn="just" rtl="0"/>
          <a:r>
            <a:rPr lang="en-US" sz="2000" dirty="0" smtClean="0"/>
            <a:t>and the pocket in turn provides a sheltered area for plaque and bacterial accumulation. </a:t>
          </a:r>
          <a:endParaRPr lang="en-IN" sz="2000" dirty="0"/>
        </a:p>
      </dgm:t>
    </dgm:pt>
    <dgm:pt modelId="{EEDC1C79-8900-4947-A705-71B12BF877FC}" type="parTrans" cxnId="{809B2834-6933-4563-A6A2-18B59B1CD3B9}">
      <dgm:prSet/>
      <dgm:spPr/>
      <dgm:t>
        <a:bodyPr/>
        <a:lstStyle/>
        <a:p>
          <a:endParaRPr lang="en-US"/>
        </a:p>
      </dgm:t>
    </dgm:pt>
    <dgm:pt modelId="{4C01BE96-A0C8-4923-B95D-53624B622CD4}" type="sibTrans" cxnId="{809B2834-6933-4563-A6A2-18B59B1CD3B9}">
      <dgm:prSet/>
      <dgm:spPr/>
      <dgm:t>
        <a:bodyPr/>
        <a:lstStyle/>
        <a:p>
          <a:endParaRPr lang="en-US"/>
        </a:p>
      </dgm:t>
    </dgm:pt>
    <dgm:pt modelId="{6F222449-F78B-4813-8E7F-C8CC8BB9336F}">
      <dgm:prSet/>
      <dgm:spPr/>
      <dgm:t>
        <a:bodyPr/>
        <a:lstStyle/>
        <a:p>
          <a:pPr algn="just" rtl="0"/>
          <a:r>
            <a:rPr lang="en-US" dirty="0" smtClean="0"/>
            <a:t>The increased flow of gingival </a:t>
          </a:r>
          <a:r>
            <a:rPr lang="en-US" dirty="0" err="1" smtClean="0"/>
            <a:t>crevicular</a:t>
          </a:r>
          <a:r>
            <a:rPr lang="en-US" dirty="0" smtClean="0"/>
            <a:t> fluid associated with gingival inflammation provides the minerals that mineralize the continually accumulating plaque, resulting in the formation of </a:t>
          </a:r>
          <a:r>
            <a:rPr lang="en-US" dirty="0" err="1" smtClean="0"/>
            <a:t>subgingival</a:t>
          </a:r>
          <a:r>
            <a:rPr lang="en-US" dirty="0" smtClean="0"/>
            <a:t> calculus</a:t>
          </a:r>
          <a:endParaRPr lang="en-IN" dirty="0"/>
        </a:p>
      </dgm:t>
    </dgm:pt>
    <dgm:pt modelId="{8F21217A-A1F9-439F-94D7-557FBA657357}" type="parTrans" cxnId="{03B67284-90CE-481F-8BDD-1B30C0E89A94}">
      <dgm:prSet/>
      <dgm:spPr/>
      <dgm:t>
        <a:bodyPr/>
        <a:lstStyle/>
        <a:p>
          <a:endParaRPr lang="en-US"/>
        </a:p>
      </dgm:t>
    </dgm:pt>
    <dgm:pt modelId="{D517B4C1-5089-41E4-ACB9-E5269CEBEFF9}" type="sibTrans" cxnId="{03B67284-90CE-481F-8BDD-1B30C0E89A94}">
      <dgm:prSet/>
      <dgm:spPr/>
      <dgm:t>
        <a:bodyPr/>
        <a:lstStyle/>
        <a:p>
          <a:endParaRPr lang="en-US"/>
        </a:p>
      </dgm:t>
    </dgm:pt>
    <dgm:pt modelId="{B192D14B-BCF3-4B45-9D20-EE268B18E05A}" type="pres">
      <dgm:prSet presAssocID="{055EBDDF-9CB3-4896-98E0-D38E7AD75AA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855EA4-7076-481B-8A85-46AE800D58C1}" type="pres">
      <dgm:prSet presAssocID="{055EBDDF-9CB3-4896-98E0-D38E7AD75AA7}" presName="dummyMaxCanvas" presStyleCnt="0">
        <dgm:presLayoutVars/>
      </dgm:prSet>
      <dgm:spPr/>
    </dgm:pt>
    <dgm:pt modelId="{1A838737-0E2B-435F-81CC-A2F1652C0189}" type="pres">
      <dgm:prSet presAssocID="{055EBDDF-9CB3-4896-98E0-D38E7AD75AA7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170320-B2EB-4C08-986C-1A2900CBFA0A}" type="pres">
      <dgm:prSet presAssocID="{055EBDDF-9CB3-4896-98E0-D38E7AD75AA7}" presName="FourNodes_2" presStyleLbl="node1" presStyleIdx="1" presStyleCnt="4" custLinFactNeighborX="532" custLinFactNeighborY="2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76E4A-4D37-4B95-822B-32A21E7A6F11}" type="pres">
      <dgm:prSet presAssocID="{055EBDDF-9CB3-4896-98E0-D38E7AD75AA7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C4F61-C504-4CC1-819D-537EC2FA9DAC}" type="pres">
      <dgm:prSet presAssocID="{055EBDDF-9CB3-4896-98E0-D38E7AD75AA7}" presName="FourNodes_4" presStyleLbl="node1" presStyleIdx="3" presStyleCnt="4" custScaleY="156402" custLinFactNeighborY="6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995FB-C6BB-49B7-8826-DDB50532D0B4}" type="pres">
      <dgm:prSet presAssocID="{055EBDDF-9CB3-4896-98E0-D38E7AD75AA7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DECCE-9158-4884-93A7-E6512939A68B}" type="pres">
      <dgm:prSet presAssocID="{055EBDDF-9CB3-4896-98E0-D38E7AD75AA7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69D80-38C2-4392-B6F6-2364D38BD289}" type="pres">
      <dgm:prSet presAssocID="{055EBDDF-9CB3-4896-98E0-D38E7AD75AA7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50153-41AA-4695-A481-7C61FD135214}" type="pres">
      <dgm:prSet presAssocID="{055EBDDF-9CB3-4896-98E0-D38E7AD75AA7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B1FCF-C900-4CBA-9D50-C98A1CB4824A}" type="pres">
      <dgm:prSet presAssocID="{055EBDDF-9CB3-4896-98E0-D38E7AD75AA7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71AC0-06B5-49E4-B673-3B80D60E1A3B}" type="pres">
      <dgm:prSet presAssocID="{055EBDDF-9CB3-4896-98E0-D38E7AD75AA7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0D4F4-CC39-456D-8AB8-CE74D1BD501F}" type="pres">
      <dgm:prSet presAssocID="{055EBDDF-9CB3-4896-98E0-D38E7AD75AA7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2E6FE1-9C69-4F98-B236-354F0D0C2B00}" type="presOf" srcId="{2973FD9A-204F-46E5-B591-C74023861565}" destId="{55170320-B2EB-4C08-986C-1A2900CBFA0A}" srcOrd="0" destOrd="0" presId="urn:microsoft.com/office/officeart/2005/8/layout/vProcess5"/>
    <dgm:cxn modelId="{22FFE482-5BF0-400D-9371-02914AC0EE08}" type="presOf" srcId="{8F5D0AFE-AB4A-43E3-B694-478932F202A3}" destId="{1A838737-0E2B-435F-81CC-A2F1652C0189}" srcOrd="0" destOrd="0" presId="urn:microsoft.com/office/officeart/2005/8/layout/vProcess5"/>
    <dgm:cxn modelId="{04C7CBFF-56D2-43AA-A3D2-4224DAB98FE8}" type="presOf" srcId="{8F5D0AFE-AB4A-43E3-B694-478932F202A3}" destId="{DAD50153-41AA-4695-A481-7C61FD135214}" srcOrd="1" destOrd="0" presId="urn:microsoft.com/office/officeart/2005/8/layout/vProcess5"/>
    <dgm:cxn modelId="{F484B539-0841-4F31-BF70-303B51339418}" type="presOf" srcId="{8B7272AE-37BA-4F0E-AFB6-525BA4D04719}" destId="{F2D76E4A-4D37-4B95-822B-32A21E7A6F11}" srcOrd="0" destOrd="0" presId="urn:microsoft.com/office/officeart/2005/8/layout/vProcess5"/>
    <dgm:cxn modelId="{B4F7DC69-0137-4FAA-9F6C-8B8BE590876E}" type="presOf" srcId="{6A7983A3-1674-40E7-A32C-5BB54E495BE8}" destId="{80FDECCE-9158-4884-93A7-E6512939A68B}" srcOrd="0" destOrd="0" presId="urn:microsoft.com/office/officeart/2005/8/layout/vProcess5"/>
    <dgm:cxn modelId="{ED133B2D-AF0A-4C9F-8189-B373A028B73F}" srcId="{055EBDDF-9CB3-4896-98E0-D38E7AD75AA7}" destId="{8F5D0AFE-AB4A-43E3-B694-478932F202A3}" srcOrd="0" destOrd="0" parTransId="{7AE258C0-B727-461C-B9A9-05B0EB799F06}" sibTransId="{48CB1D75-C592-4C70-9113-7963892E7369}"/>
    <dgm:cxn modelId="{03B67284-90CE-481F-8BDD-1B30C0E89A94}" srcId="{055EBDDF-9CB3-4896-98E0-D38E7AD75AA7}" destId="{6F222449-F78B-4813-8E7F-C8CC8BB9336F}" srcOrd="3" destOrd="0" parTransId="{8F21217A-A1F9-439F-94D7-557FBA657357}" sibTransId="{D517B4C1-5089-41E4-ACB9-E5269CEBEFF9}"/>
    <dgm:cxn modelId="{3072DBB5-1842-43FB-ABE0-730B857020D7}" type="presOf" srcId="{055EBDDF-9CB3-4896-98E0-D38E7AD75AA7}" destId="{B192D14B-BCF3-4B45-9D20-EE268B18E05A}" srcOrd="0" destOrd="0" presId="urn:microsoft.com/office/officeart/2005/8/layout/vProcess5"/>
    <dgm:cxn modelId="{809B2834-6933-4563-A6A2-18B59B1CD3B9}" srcId="{055EBDDF-9CB3-4896-98E0-D38E7AD75AA7}" destId="{8B7272AE-37BA-4F0E-AFB6-525BA4D04719}" srcOrd="2" destOrd="0" parTransId="{EEDC1C79-8900-4947-A705-71B12BF877FC}" sibTransId="{4C01BE96-A0C8-4923-B95D-53624B622CD4}"/>
    <dgm:cxn modelId="{A3E7266D-DDE2-46CE-A42B-1D8609CC0005}" type="presOf" srcId="{2973FD9A-204F-46E5-B591-C74023861565}" destId="{1BEB1FCF-C900-4CBA-9D50-C98A1CB4824A}" srcOrd="1" destOrd="0" presId="urn:microsoft.com/office/officeart/2005/8/layout/vProcess5"/>
    <dgm:cxn modelId="{7E69128D-9405-4A74-A777-992D43BDDB98}" type="presOf" srcId="{4C01BE96-A0C8-4923-B95D-53624B622CD4}" destId="{25969D80-38C2-4392-B6F6-2364D38BD289}" srcOrd="0" destOrd="0" presId="urn:microsoft.com/office/officeart/2005/8/layout/vProcess5"/>
    <dgm:cxn modelId="{13F30AFD-E904-4B3F-B28A-AAEACAA5B85B}" type="presOf" srcId="{6F222449-F78B-4813-8E7F-C8CC8BB9336F}" destId="{9E3C4F61-C504-4CC1-819D-537EC2FA9DAC}" srcOrd="0" destOrd="0" presId="urn:microsoft.com/office/officeart/2005/8/layout/vProcess5"/>
    <dgm:cxn modelId="{4A0EFA9D-8E30-4A8D-8974-4B4F9D58FE95}" type="presOf" srcId="{8B7272AE-37BA-4F0E-AFB6-525BA4D04719}" destId="{9F371AC0-06B5-49E4-B673-3B80D60E1A3B}" srcOrd="1" destOrd="0" presId="urn:microsoft.com/office/officeart/2005/8/layout/vProcess5"/>
    <dgm:cxn modelId="{5F48D08C-0BFD-4D59-B7D5-B0C61EBBC1DB}" type="presOf" srcId="{6F222449-F78B-4813-8E7F-C8CC8BB9336F}" destId="{99B0D4F4-CC39-456D-8AB8-CE74D1BD501F}" srcOrd="1" destOrd="0" presId="urn:microsoft.com/office/officeart/2005/8/layout/vProcess5"/>
    <dgm:cxn modelId="{476E38D4-F1F8-47F8-A722-C7FC39E3E70D}" srcId="{055EBDDF-9CB3-4896-98E0-D38E7AD75AA7}" destId="{2973FD9A-204F-46E5-B591-C74023861565}" srcOrd="1" destOrd="0" parTransId="{86F976AF-4368-4D71-A0BB-201FEF50DEDA}" sibTransId="{6A7983A3-1674-40E7-A32C-5BB54E495BE8}"/>
    <dgm:cxn modelId="{66935DC4-B4A8-4C4E-AA37-FB199C2F8232}" type="presOf" srcId="{48CB1D75-C592-4C70-9113-7963892E7369}" destId="{EB4995FB-C6BB-49B7-8826-DDB50532D0B4}" srcOrd="0" destOrd="0" presId="urn:microsoft.com/office/officeart/2005/8/layout/vProcess5"/>
    <dgm:cxn modelId="{F6107F3A-AC41-4CA9-A06F-518D60CA0B59}" type="presParOf" srcId="{B192D14B-BCF3-4B45-9D20-EE268B18E05A}" destId="{8C855EA4-7076-481B-8A85-46AE800D58C1}" srcOrd="0" destOrd="0" presId="urn:microsoft.com/office/officeart/2005/8/layout/vProcess5"/>
    <dgm:cxn modelId="{281F83FC-4983-4C56-8023-D34EAA53052F}" type="presParOf" srcId="{B192D14B-BCF3-4B45-9D20-EE268B18E05A}" destId="{1A838737-0E2B-435F-81CC-A2F1652C0189}" srcOrd="1" destOrd="0" presId="urn:microsoft.com/office/officeart/2005/8/layout/vProcess5"/>
    <dgm:cxn modelId="{6AF4D130-7677-4B7E-A405-84B020C56890}" type="presParOf" srcId="{B192D14B-BCF3-4B45-9D20-EE268B18E05A}" destId="{55170320-B2EB-4C08-986C-1A2900CBFA0A}" srcOrd="2" destOrd="0" presId="urn:microsoft.com/office/officeart/2005/8/layout/vProcess5"/>
    <dgm:cxn modelId="{AA306144-E7D7-4A33-B6ED-512565D44297}" type="presParOf" srcId="{B192D14B-BCF3-4B45-9D20-EE268B18E05A}" destId="{F2D76E4A-4D37-4B95-822B-32A21E7A6F11}" srcOrd="3" destOrd="0" presId="urn:microsoft.com/office/officeart/2005/8/layout/vProcess5"/>
    <dgm:cxn modelId="{9DA0F2D1-6239-4FA8-A4E9-1B6BBCC63D6E}" type="presParOf" srcId="{B192D14B-BCF3-4B45-9D20-EE268B18E05A}" destId="{9E3C4F61-C504-4CC1-819D-537EC2FA9DAC}" srcOrd="4" destOrd="0" presId="urn:microsoft.com/office/officeart/2005/8/layout/vProcess5"/>
    <dgm:cxn modelId="{5A533388-6A56-437B-85AB-224B3715983F}" type="presParOf" srcId="{B192D14B-BCF3-4B45-9D20-EE268B18E05A}" destId="{EB4995FB-C6BB-49B7-8826-DDB50532D0B4}" srcOrd="5" destOrd="0" presId="urn:microsoft.com/office/officeart/2005/8/layout/vProcess5"/>
    <dgm:cxn modelId="{B9506F14-23DC-4C2C-A8F5-1BB1B4231012}" type="presParOf" srcId="{B192D14B-BCF3-4B45-9D20-EE268B18E05A}" destId="{80FDECCE-9158-4884-93A7-E6512939A68B}" srcOrd="6" destOrd="0" presId="urn:microsoft.com/office/officeart/2005/8/layout/vProcess5"/>
    <dgm:cxn modelId="{79594ACF-32C9-4FF7-A7AF-022434982F7F}" type="presParOf" srcId="{B192D14B-BCF3-4B45-9D20-EE268B18E05A}" destId="{25969D80-38C2-4392-B6F6-2364D38BD289}" srcOrd="7" destOrd="0" presId="urn:microsoft.com/office/officeart/2005/8/layout/vProcess5"/>
    <dgm:cxn modelId="{706A4748-3337-45B2-9B69-7E7D4E2D6C03}" type="presParOf" srcId="{B192D14B-BCF3-4B45-9D20-EE268B18E05A}" destId="{DAD50153-41AA-4695-A481-7C61FD135214}" srcOrd="8" destOrd="0" presId="urn:microsoft.com/office/officeart/2005/8/layout/vProcess5"/>
    <dgm:cxn modelId="{64A2D750-575D-43E6-B5CA-8EF13A987629}" type="presParOf" srcId="{B192D14B-BCF3-4B45-9D20-EE268B18E05A}" destId="{1BEB1FCF-C900-4CBA-9D50-C98A1CB4824A}" srcOrd="9" destOrd="0" presId="urn:microsoft.com/office/officeart/2005/8/layout/vProcess5"/>
    <dgm:cxn modelId="{07418D64-4422-4F2C-B9A1-B3A480D3E52A}" type="presParOf" srcId="{B192D14B-BCF3-4B45-9D20-EE268B18E05A}" destId="{9F371AC0-06B5-49E4-B673-3B80D60E1A3B}" srcOrd="10" destOrd="0" presId="urn:microsoft.com/office/officeart/2005/8/layout/vProcess5"/>
    <dgm:cxn modelId="{166A8714-1D25-4AAF-A7FE-9516BA92E003}" type="presParOf" srcId="{B192D14B-BCF3-4B45-9D20-EE268B18E05A}" destId="{99B0D4F4-CC39-456D-8AB8-CE74D1BD501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AD84AA-6C66-40D6-B321-65D9D012E2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31086B-DD89-4DE7-9AC7-30B32B29790F}">
      <dgm:prSet phldrT="[Text]"/>
      <dgm:spPr/>
      <dgm:t>
        <a:bodyPr/>
        <a:lstStyle/>
        <a:p>
          <a:r>
            <a:rPr lang="en-US" dirty="0" err="1" smtClean="0"/>
            <a:t>Subgingival</a:t>
          </a:r>
          <a:r>
            <a:rPr lang="en-US" dirty="0" smtClean="0"/>
            <a:t> </a:t>
          </a:r>
          <a:endParaRPr lang="en-US" dirty="0"/>
        </a:p>
      </dgm:t>
    </dgm:pt>
    <dgm:pt modelId="{058364A0-52E2-4D53-BBB7-E4D08D6CACD6}" type="parTrans" cxnId="{F7E3DD0F-8E0E-4DFF-AE10-0FFB6E9FF6C5}">
      <dgm:prSet/>
      <dgm:spPr/>
      <dgm:t>
        <a:bodyPr/>
        <a:lstStyle/>
        <a:p>
          <a:endParaRPr lang="en-US"/>
        </a:p>
      </dgm:t>
    </dgm:pt>
    <dgm:pt modelId="{BC15F1D0-864D-4A67-BAB0-0DF62B2681C2}" type="sibTrans" cxnId="{F7E3DD0F-8E0E-4DFF-AE10-0FFB6E9FF6C5}">
      <dgm:prSet/>
      <dgm:spPr/>
      <dgm:t>
        <a:bodyPr/>
        <a:lstStyle/>
        <a:p>
          <a:endParaRPr lang="en-US"/>
        </a:p>
      </dgm:t>
    </dgm:pt>
    <dgm:pt modelId="{24136572-64D5-4587-919D-175D3ECCE33B}">
      <dgm:prSet phldrT="[Text]"/>
      <dgm:spPr/>
      <dgm:t>
        <a:bodyPr/>
        <a:lstStyle/>
        <a:p>
          <a:r>
            <a:rPr lang="en-US" dirty="0" smtClean="0"/>
            <a:t>increase plaque accumulation, gingival inflammation, and the rate of gingival </a:t>
          </a:r>
          <a:r>
            <a:rPr lang="en-US" dirty="0" err="1" smtClean="0"/>
            <a:t>crevicular</a:t>
          </a:r>
          <a:r>
            <a:rPr lang="en-US" dirty="0" smtClean="0"/>
            <a:t> fluid flow.</a:t>
          </a:r>
          <a:endParaRPr lang="en-US" dirty="0"/>
        </a:p>
      </dgm:t>
    </dgm:pt>
    <dgm:pt modelId="{F6E1A505-C30B-4837-B905-75FFE786D6A6}" type="parTrans" cxnId="{94F7F64F-CB97-4DF9-B28F-8E2C7A0B9358}">
      <dgm:prSet/>
      <dgm:spPr/>
      <dgm:t>
        <a:bodyPr/>
        <a:lstStyle/>
        <a:p>
          <a:endParaRPr lang="en-US"/>
        </a:p>
      </dgm:t>
    </dgm:pt>
    <dgm:pt modelId="{34AF2AA7-2BE6-415C-8C8E-F20156777D69}" type="sibTrans" cxnId="{94F7F64F-CB97-4DF9-B28F-8E2C7A0B9358}">
      <dgm:prSet/>
      <dgm:spPr/>
      <dgm:t>
        <a:bodyPr/>
        <a:lstStyle/>
        <a:p>
          <a:endParaRPr lang="en-US"/>
        </a:p>
      </dgm:t>
    </dgm:pt>
    <dgm:pt modelId="{DF0894E0-172E-4177-9130-D2302CF6D0FE}">
      <dgm:prSet phldrT="[Text]"/>
      <dgm:spPr/>
      <dgm:t>
        <a:bodyPr/>
        <a:lstStyle/>
        <a:p>
          <a:r>
            <a:rPr lang="en-US" dirty="0" smtClean="0"/>
            <a:t>at the level of the gingival crest </a:t>
          </a:r>
          <a:endParaRPr lang="en-US" dirty="0"/>
        </a:p>
      </dgm:t>
    </dgm:pt>
    <dgm:pt modelId="{46A6AE8B-9DEC-43A0-BA55-AB02FCAD5B46}" type="parTrans" cxnId="{E22B3A98-B700-450E-9853-FCCA29370AD6}">
      <dgm:prSet/>
      <dgm:spPr/>
      <dgm:t>
        <a:bodyPr/>
        <a:lstStyle/>
        <a:p>
          <a:endParaRPr lang="en-US"/>
        </a:p>
      </dgm:t>
    </dgm:pt>
    <dgm:pt modelId="{0AE1A753-E767-4A76-9B02-3BC478813E36}" type="sibTrans" cxnId="{E22B3A98-B700-450E-9853-FCCA29370AD6}">
      <dgm:prSet/>
      <dgm:spPr/>
      <dgm:t>
        <a:bodyPr/>
        <a:lstStyle/>
        <a:p>
          <a:endParaRPr lang="en-US"/>
        </a:p>
      </dgm:t>
    </dgm:pt>
    <dgm:pt modelId="{88B54000-B862-4962-B657-253281E3D85A}">
      <dgm:prSet phldrT="[Text]"/>
      <dgm:spPr/>
      <dgm:t>
        <a:bodyPr/>
        <a:lstStyle/>
        <a:p>
          <a:r>
            <a:rPr lang="en-US" dirty="0" smtClean="0"/>
            <a:t>induce less severe inflammation</a:t>
          </a:r>
          <a:endParaRPr lang="en-US" dirty="0"/>
        </a:p>
      </dgm:t>
    </dgm:pt>
    <dgm:pt modelId="{8769B5DE-EBA3-4981-8BF8-3479BF9572D8}" type="parTrans" cxnId="{B9C106A3-86EC-4DED-97CE-44C13EF4B87E}">
      <dgm:prSet/>
      <dgm:spPr/>
      <dgm:t>
        <a:bodyPr/>
        <a:lstStyle/>
        <a:p>
          <a:endParaRPr lang="en-US"/>
        </a:p>
      </dgm:t>
    </dgm:pt>
    <dgm:pt modelId="{20F5D38F-5F68-4388-8FE3-2F154C77A154}" type="sibTrans" cxnId="{B9C106A3-86EC-4DED-97CE-44C13EF4B87E}">
      <dgm:prSet/>
      <dgm:spPr/>
      <dgm:t>
        <a:bodyPr/>
        <a:lstStyle/>
        <a:p>
          <a:endParaRPr lang="en-US"/>
        </a:p>
      </dgm:t>
    </dgm:pt>
    <dgm:pt modelId="{B139559F-B405-4F06-8DF1-9B92C468475C}">
      <dgm:prSet phldrT="[Text]"/>
      <dgm:spPr/>
      <dgm:t>
        <a:bodyPr/>
        <a:lstStyle/>
        <a:p>
          <a:r>
            <a:rPr lang="en-US" dirty="0" err="1" smtClean="0"/>
            <a:t>Supragingival</a:t>
          </a:r>
          <a:r>
            <a:rPr lang="en-US" dirty="0" smtClean="0"/>
            <a:t> </a:t>
          </a:r>
          <a:endParaRPr lang="en-US" dirty="0"/>
        </a:p>
      </dgm:t>
    </dgm:pt>
    <dgm:pt modelId="{8D51E41F-B664-443F-A8EC-7462C2CE552F}" type="parTrans" cxnId="{1888CD35-450B-4733-AE37-69845FBA07E6}">
      <dgm:prSet/>
      <dgm:spPr/>
      <dgm:t>
        <a:bodyPr/>
        <a:lstStyle/>
        <a:p>
          <a:endParaRPr lang="en-US"/>
        </a:p>
      </dgm:t>
    </dgm:pt>
    <dgm:pt modelId="{0B72EB12-FEBF-45F2-B134-AF60342BB83E}" type="sibTrans" cxnId="{1888CD35-450B-4733-AE37-69845FBA07E6}">
      <dgm:prSet/>
      <dgm:spPr/>
      <dgm:t>
        <a:bodyPr/>
        <a:lstStyle/>
        <a:p>
          <a:endParaRPr lang="en-US"/>
        </a:p>
      </dgm:t>
    </dgm:pt>
    <dgm:pt modelId="{15D03B90-BADE-4588-A33B-ACDE6171A832}">
      <dgm:prSet phldrT="[Text]"/>
      <dgm:spPr/>
      <dgm:t>
        <a:bodyPr/>
        <a:lstStyle/>
        <a:p>
          <a:r>
            <a:rPr lang="en-US" dirty="0" smtClean="0"/>
            <a:t>associated with degree of periodontal health similar to that seen with </a:t>
          </a:r>
          <a:r>
            <a:rPr lang="en-US" dirty="0" err="1" smtClean="0"/>
            <a:t>nonrestored</a:t>
          </a:r>
          <a:r>
            <a:rPr lang="en-US" dirty="0" smtClean="0"/>
            <a:t> </a:t>
          </a:r>
          <a:r>
            <a:rPr lang="en-IN" dirty="0" smtClean="0"/>
            <a:t>interproximal surfaces.</a:t>
          </a:r>
          <a:endParaRPr lang="en-US" dirty="0"/>
        </a:p>
      </dgm:t>
    </dgm:pt>
    <dgm:pt modelId="{2E9ED892-42B2-4DC6-93F2-86AB571820A7}" type="parTrans" cxnId="{0D491FBC-C1E7-4EE2-AD54-7DE6B6CB220A}">
      <dgm:prSet/>
      <dgm:spPr/>
      <dgm:t>
        <a:bodyPr/>
        <a:lstStyle/>
        <a:p>
          <a:endParaRPr lang="en-US"/>
        </a:p>
      </dgm:t>
    </dgm:pt>
    <dgm:pt modelId="{685D071D-F398-48BE-A4D5-8046978B0944}" type="sibTrans" cxnId="{0D491FBC-C1E7-4EE2-AD54-7DE6B6CB220A}">
      <dgm:prSet/>
      <dgm:spPr/>
      <dgm:t>
        <a:bodyPr/>
        <a:lstStyle/>
        <a:p>
          <a:endParaRPr lang="en-US"/>
        </a:p>
      </dgm:t>
    </dgm:pt>
    <dgm:pt modelId="{9C52F80F-D0CC-41E7-A130-C677F17E0511}" type="pres">
      <dgm:prSet presAssocID="{60AD84AA-6C66-40D6-B321-65D9D012E2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89E1CE-41E5-48D6-BE65-E233C657ECF3}" type="pres">
      <dgm:prSet presAssocID="{7A31086B-DD89-4DE7-9AC7-30B32B29790F}" presName="linNode" presStyleCnt="0"/>
      <dgm:spPr/>
    </dgm:pt>
    <dgm:pt modelId="{60176145-97EC-4093-9BA6-FA7423D2BEC2}" type="pres">
      <dgm:prSet presAssocID="{7A31086B-DD89-4DE7-9AC7-30B32B29790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B1E0E-5940-4958-9656-6FBAE0B9B0F8}" type="pres">
      <dgm:prSet presAssocID="{7A31086B-DD89-4DE7-9AC7-30B32B29790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33A6F-5751-44A3-9BA9-1D1394C5864B}" type="pres">
      <dgm:prSet presAssocID="{BC15F1D0-864D-4A67-BAB0-0DF62B2681C2}" presName="sp" presStyleCnt="0"/>
      <dgm:spPr/>
    </dgm:pt>
    <dgm:pt modelId="{E3BCEE81-05FA-4EDA-B010-AACF0D5ABC10}" type="pres">
      <dgm:prSet presAssocID="{DF0894E0-172E-4177-9130-D2302CF6D0FE}" presName="linNode" presStyleCnt="0"/>
      <dgm:spPr/>
    </dgm:pt>
    <dgm:pt modelId="{B9765500-1629-480E-8C54-FD40315F684D}" type="pres">
      <dgm:prSet presAssocID="{DF0894E0-172E-4177-9130-D2302CF6D0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47797-A7BD-4E63-B587-5C49B04425CD}" type="pres">
      <dgm:prSet presAssocID="{DF0894E0-172E-4177-9130-D2302CF6D0F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CAF42-16EE-40C1-A1C0-BBF03AF91D94}" type="pres">
      <dgm:prSet presAssocID="{0AE1A753-E767-4A76-9B02-3BC478813E36}" presName="sp" presStyleCnt="0"/>
      <dgm:spPr/>
    </dgm:pt>
    <dgm:pt modelId="{4CB7AF25-0CB9-4608-A92F-C65943905A03}" type="pres">
      <dgm:prSet presAssocID="{B139559F-B405-4F06-8DF1-9B92C468475C}" presName="linNode" presStyleCnt="0"/>
      <dgm:spPr/>
    </dgm:pt>
    <dgm:pt modelId="{226615FD-7E0E-4DD2-9180-6BF91C7D1BAE}" type="pres">
      <dgm:prSet presAssocID="{B139559F-B405-4F06-8DF1-9B92C468475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3532E-02F7-4510-9BB0-EC68BD6F5BE0}" type="pres">
      <dgm:prSet presAssocID="{B139559F-B405-4F06-8DF1-9B92C468475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91FBC-C1E7-4EE2-AD54-7DE6B6CB220A}" srcId="{B139559F-B405-4F06-8DF1-9B92C468475C}" destId="{15D03B90-BADE-4588-A33B-ACDE6171A832}" srcOrd="0" destOrd="0" parTransId="{2E9ED892-42B2-4DC6-93F2-86AB571820A7}" sibTransId="{685D071D-F398-48BE-A4D5-8046978B0944}"/>
    <dgm:cxn modelId="{109CF563-5F46-4B78-85C0-4F922F02F8E6}" type="presOf" srcId="{B139559F-B405-4F06-8DF1-9B92C468475C}" destId="{226615FD-7E0E-4DD2-9180-6BF91C7D1BAE}" srcOrd="0" destOrd="0" presId="urn:microsoft.com/office/officeart/2005/8/layout/vList5"/>
    <dgm:cxn modelId="{997758C4-5763-4D83-83A6-C8C77EB58F03}" type="presOf" srcId="{60AD84AA-6C66-40D6-B321-65D9D012E24A}" destId="{9C52F80F-D0CC-41E7-A130-C677F17E0511}" srcOrd="0" destOrd="0" presId="urn:microsoft.com/office/officeart/2005/8/layout/vList5"/>
    <dgm:cxn modelId="{F7E3DD0F-8E0E-4DFF-AE10-0FFB6E9FF6C5}" srcId="{60AD84AA-6C66-40D6-B321-65D9D012E24A}" destId="{7A31086B-DD89-4DE7-9AC7-30B32B29790F}" srcOrd="0" destOrd="0" parTransId="{058364A0-52E2-4D53-BBB7-E4D08D6CACD6}" sibTransId="{BC15F1D0-864D-4A67-BAB0-0DF62B2681C2}"/>
    <dgm:cxn modelId="{E22B3A98-B700-450E-9853-FCCA29370AD6}" srcId="{60AD84AA-6C66-40D6-B321-65D9D012E24A}" destId="{DF0894E0-172E-4177-9130-D2302CF6D0FE}" srcOrd="1" destOrd="0" parTransId="{46A6AE8B-9DEC-43A0-BA55-AB02FCAD5B46}" sibTransId="{0AE1A753-E767-4A76-9B02-3BC478813E36}"/>
    <dgm:cxn modelId="{1888CD35-450B-4733-AE37-69845FBA07E6}" srcId="{60AD84AA-6C66-40D6-B321-65D9D012E24A}" destId="{B139559F-B405-4F06-8DF1-9B92C468475C}" srcOrd="2" destOrd="0" parTransId="{8D51E41F-B664-443F-A8EC-7462C2CE552F}" sibTransId="{0B72EB12-FEBF-45F2-B134-AF60342BB83E}"/>
    <dgm:cxn modelId="{B9C106A3-86EC-4DED-97CE-44C13EF4B87E}" srcId="{DF0894E0-172E-4177-9130-D2302CF6D0FE}" destId="{88B54000-B862-4962-B657-253281E3D85A}" srcOrd="0" destOrd="0" parTransId="{8769B5DE-EBA3-4981-8BF8-3479BF9572D8}" sibTransId="{20F5D38F-5F68-4388-8FE3-2F154C77A154}"/>
    <dgm:cxn modelId="{388307C9-54E2-47AD-BC5B-AA4B38F1B118}" type="presOf" srcId="{15D03B90-BADE-4588-A33B-ACDE6171A832}" destId="{5563532E-02F7-4510-9BB0-EC68BD6F5BE0}" srcOrd="0" destOrd="0" presId="urn:microsoft.com/office/officeart/2005/8/layout/vList5"/>
    <dgm:cxn modelId="{12BFD6E5-1A3D-4A4A-8734-8AE4733CBF19}" type="presOf" srcId="{7A31086B-DD89-4DE7-9AC7-30B32B29790F}" destId="{60176145-97EC-4093-9BA6-FA7423D2BEC2}" srcOrd="0" destOrd="0" presId="urn:microsoft.com/office/officeart/2005/8/layout/vList5"/>
    <dgm:cxn modelId="{F85B54D0-1A85-466D-BF79-981A6B4C522D}" type="presOf" srcId="{24136572-64D5-4587-919D-175D3ECCE33B}" destId="{298B1E0E-5940-4958-9656-6FBAE0B9B0F8}" srcOrd="0" destOrd="0" presId="urn:microsoft.com/office/officeart/2005/8/layout/vList5"/>
    <dgm:cxn modelId="{5F774E0B-0FA8-4A04-AF58-ADA03B3943AE}" type="presOf" srcId="{DF0894E0-172E-4177-9130-D2302CF6D0FE}" destId="{B9765500-1629-480E-8C54-FD40315F684D}" srcOrd="0" destOrd="0" presId="urn:microsoft.com/office/officeart/2005/8/layout/vList5"/>
    <dgm:cxn modelId="{020C1E2D-4B4B-40C5-94D0-D312A3F9C8F0}" type="presOf" srcId="{88B54000-B862-4962-B657-253281E3D85A}" destId="{92647797-A7BD-4E63-B587-5C49B04425CD}" srcOrd="0" destOrd="0" presId="urn:microsoft.com/office/officeart/2005/8/layout/vList5"/>
    <dgm:cxn modelId="{94F7F64F-CB97-4DF9-B28F-8E2C7A0B9358}" srcId="{7A31086B-DD89-4DE7-9AC7-30B32B29790F}" destId="{24136572-64D5-4587-919D-175D3ECCE33B}" srcOrd="0" destOrd="0" parTransId="{F6E1A505-C30B-4837-B905-75FFE786D6A6}" sibTransId="{34AF2AA7-2BE6-415C-8C8E-F20156777D69}"/>
    <dgm:cxn modelId="{3FC02ED5-91EB-4A29-8FCF-8757612C44FA}" type="presParOf" srcId="{9C52F80F-D0CC-41E7-A130-C677F17E0511}" destId="{BE89E1CE-41E5-48D6-BE65-E233C657ECF3}" srcOrd="0" destOrd="0" presId="urn:microsoft.com/office/officeart/2005/8/layout/vList5"/>
    <dgm:cxn modelId="{B96F38F1-13D1-45E0-8092-C6778236B5F5}" type="presParOf" srcId="{BE89E1CE-41E5-48D6-BE65-E233C657ECF3}" destId="{60176145-97EC-4093-9BA6-FA7423D2BEC2}" srcOrd="0" destOrd="0" presId="urn:microsoft.com/office/officeart/2005/8/layout/vList5"/>
    <dgm:cxn modelId="{50CEE88F-3C09-494F-9DC4-F4919BE03FC4}" type="presParOf" srcId="{BE89E1CE-41E5-48D6-BE65-E233C657ECF3}" destId="{298B1E0E-5940-4958-9656-6FBAE0B9B0F8}" srcOrd="1" destOrd="0" presId="urn:microsoft.com/office/officeart/2005/8/layout/vList5"/>
    <dgm:cxn modelId="{1B530C4A-B62E-4138-B0F0-A99266E4D59F}" type="presParOf" srcId="{9C52F80F-D0CC-41E7-A130-C677F17E0511}" destId="{0E333A6F-5751-44A3-9BA9-1D1394C5864B}" srcOrd="1" destOrd="0" presId="urn:microsoft.com/office/officeart/2005/8/layout/vList5"/>
    <dgm:cxn modelId="{956624EF-5433-40AE-A55E-E5B6E4BD2EEF}" type="presParOf" srcId="{9C52F80F-D0CC-41E7-A130-C677F17E0511}" destId="{E3BCEE81-05FA-4EDA-B010-AACF0D5ABC10}" srcOrd="2" destOrd="0" presId="urn:microsoft.com/office/officeart/2005/8/layout/vList5"/>
    <dgm:cxn modelId="{16E2A647-4D85-43AF-A187-45F2400B3F3A}" type="presParOf" srcId="{E3BCEE81-05FA-4EDA-B010-AACF0D5ABC10}" destId="{B9765500-1629-480E-8C54-FD40315F684D}" srcOrd="0" destOrd="0" presId="urn:microsoft.com/office/officeart/2005/8/layout/vList5"/>
    <dgm:cxn modelId="{38EBB694-AAC0-4156-8DAF-82157F5460A5}" type="presParOf" srcId="{E3BCEE81-05FA-4EDA-B010-AACF0D5ABC10}" destId="{92647797-A7BD-4E63-B587-5C49B04425CD}" srcOrd="1" destOrd="0" presId="urn:microsoft.com/office/officeart/2005/8/layout/vList5"/>
    <dgm:cxn modelId="{C415405E-F9DA-4646-85DE-1DA91D3B239D}" type="presParOf" srcId="{9C52F80F-D0CC-41E7-A130-C677F17E0511}" destId="{C68CAF42-16EE-40C1-A1C0-BBF03AF91D94}" srcOrd="3" destOrd="0" presId="urn:microsoft.com/office/officeart/2005/8/layout/vList5"/>
    <dgm:cxn modelId="{9787D3CD-E56A-4272-9F69-73A5D0AC9579}" type="presParOf" srcId="{9C52F80F-D0CC-41E7-A130-C677F17E0511}" destId="{4CB7AF25-0CB9-4608-A92F-C65943905A03}" srcOrd="4" destOrd="0" presId="urn:microsoft.com/office/officeart/2005/8/layout/vList5"/>
    <dgm:cxn modelId="{702AF96E-C834-4CD3-9ABC-62F774C0AB11}" type="presParOf" srcId="{4CB7AF25-0CB9-4608-A92F-C65943905A03}" destId="{226615FD-7E0E-4DD2-9180-6BF91C7D1BAE}" srcOrd="0" destOrd="0" presId="urn:microsoft.com/office/officeart/2005/8/layout/vList5"/>
    <dgm:cxn modelId="{358CEA3A-5E93-4ECB-9A90-A63E651C3B51}" type="presParOf" srcId="{4CB7AF25-0CB9-4608-A92F-C65943905A03}" destId="{5563532E-02F7-4510-9BB0-EC68BD6F5B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57B1E5-7CE4-454D-94DB-7F18B492E468}">
      <dsp:nvSpPr>
        <dsp:cNvPr id="0" name=""/>
        <dsp:cNvSpPr/>
      </dsp:nvSpPr>
      <dsp:spPr>
        <a:xfrm>
          <a:off x="1512188" y="0"/>
          <a:ext cx="4526280" cy="452628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552693-04AB-463A-868A-6AA742B68B64}">
      <dsp:nvSpPr>
        <dsp:cNvPr id="0" name=""/>
        <dsp:cNvSpPr/>
      </dsp:nvSpPr>
      <dsp:spPr>
        <a:xfrm>
          <a:off x="3775329" y="453070"/>
          <a:ext cx="2942082" cy="160895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b="1" kern="1200" dirty="0" smtClean="0"/>
            <a:t>1. Mineral precipitation</a:t>
          </a:r>
          <a:endParaRPr lang="en-IN" sz="3400" b="1" kern="1200" dirty="0"/>
        </a:p>
      </dsp:txBody>
      <dsp:txXfrm>
        <a:off x="3775329" y="453070"/>
        <a:ext cx="2942082" cy="1608951"/>
      </dsp:txXfrm>
    </dsp:sp>
    <dsp:sp modelId="{18A7C860-FE26-4B18-8BA5-36759A6F9A00}">
      <dsp:nvSpPr>
        <dsp:cNvPr id="0" name=""/>
        <dsp:cNvSpPr/>
      </dsp:nvSpPr>
      <dsp:spPr>
        <a:xfrm>
          <a:off x="3775329" y="2263140"/>
          <a:ext cx="2942082" cy="160895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400" b="1" kern="1200" dirty="0" smtClean="0"/>
            <a:t>2. </a:t>
          </a:r>
          <a:r>
            <a:rPr lang="en-IN" sz="3400" b="1" kern="1200" dirty="0" err="1" smtClean="0"/>
            <a:t>Epitactic</a:t>
          </a:r>
          <a:r>
            <a:rPr lang="en-IN" sz="3400" b="1" kern="1200" dirty="0" smtClean="0"/>
            <a:t> concept</a:t>
          </a:r>
          <a:endParaRPr lang="en-IN" sz="3400" b="1" kern="1200" dirty="0"/>
        </a:p>
      </dsp:txBody>
      <dsp:txXfrm>
        <a:off x="3775329" y="2263140"/>
        <a:ext cx="2942082" cy="160895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8A93EB-258F-4D10-89E2-2CE60154F623}">
      <dsp:nvSpPr>
        <dsp:cNvPr id="0" name=""/>
        <dsp:cNvSpPr/>
      </dsp:nvSpPr>
      <dsp:spPr>
        <a:xfrm>
          <a:off x="0" y="0"/>
          <a:ext cx="6583680" cy="995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kern="1200" dirty="0" smtClean="0"/>
            <a:t>An </a:t>
          </a:r>
          <a:r>
            <a:rPr lang="en-IN" sz="2400" b="1" i="1" kern="1200" dirty="0" smtClean="0"/>
            <a:t>increase in the pH of the saliva </a:t>
          </a:r>
          <a:endParaRPr lang="en-IN" sz="2400" b="1" i="1" kern="1200" dirty="0"/>
        </a:p>
      </dsp:txBody>
      <dsp:txXfrm>
        <a:off x="0" y="0"/>
        <a:ext cx="5483341" cy="995781"/>
      </dsp:txXfrm>
    </dsp:sp>
    <dsp:sp modelId="{CB600D59-1388-4D22-A888-604AF3CA22C6}">
      <dsp:nvSpPr>
        <dsp:cNvPr id="0" name=""/>
        <dsp:cNvSpPr/>
      </dsp:nvSpPr>
      <dsp:spPr>
        <a:xfrm>
          <a:off x="551383" y="1176832"/>
          <a:ext cx="6583680" cy="995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causes precipitation of calcium phosphate salts</a:t>
          </a:r>
          <a:endParaRPr lang="en-IN" sz="2400" b="1" kern="1200" dirty="0"/>
        </a:p>
      </dsp:txBody>
      <dsp:txXfrm>
        <a:off x="551383" y="1176832"/>
        <a:ext cx="5385038" cy="995781"/>
      </dsp:txXfrm>
    </dsp:sp>
    <dsp:sp modelId="{CE57DBB2-4252-4DFC-A505-01ACABC6F4F0}">
      <dsp:nvSpPr>
        <dsp:cNvPr id="0" name=""/>
        <dsp:cNvSpPr/>
      </dsp:nvSpPr>
      <dsp:spPr>
        <a:xfrm>
          <a:off x="1094536" y="2353665"/>
          <a:ext cx="6583680" cy="995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b="1" i="1" kern="1200" dirty="0" smtClean="0"/>
            <a:t>The pH may be elevated by the... </a:t>
          </a:r>
          <a:endParaRPr lang="en-IN" sz="2400" b="1" i="1" kern="1200" dirty="0"/>
        </a:p>
      </dsp:txBody>
      <dsp:txXfrm>
        <a:off x="1094536" y="2353665"/>
        <a:ext cx="5393268" cy="995781"/>
      </dsp:txXfrm>
    </dsp:sp>
    <dsp:sp modelId="{1AA112FE-773A-4A9E-9BF3-3C47539B9574}">
      <dsp:nvSpPr>
        <dsp:cNvPr id="0" name=""/>
        <dsp:cNvSpPr/>
      </dsp:nvSpPr>
      <dsp:spPr>
        <a:xfrm>
          <a:off x="1645920" y="3530498"/>
          <a:ext cx="6583680" cy="9957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1" i="1" kern="1200" dirty="0" smtClean="0"/>
            <a:t>loss of carbon dioxide and the formation of ammonia by dental plaque bacteria or by protein degradation during stagnation.</a:t>
          </a:r>
          <a:endParaRPr lang="en-IN" sz="2000" b="1" kern="1200" dirty="0"/>
        </a:p>
      </dsp:txBody>
      <dsp:txXfrm>
        <a:off x="1645920" y="3530498"/>
        <a:ext cx="5385038" cy="995781"/>
      </dsp:txXfrm>
    </dsp:sp>
    <dsp:sp modelId="{AD1DAC81-D56B-49AB-A5BE-B3B3D86922DF}">
      <dsp:nvSpPr>
        <dsp:cNvPr id="0" name=""/>
        <dsp:cNvSpPr/>
      </dsp:nvSpPr>
      <dsp:spPr>
        <a:xfrm>
          <a:off x="5936421" y="762678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5936421" y="762678"/>
        <a:ext cx="647258" cy="647258"/>
      </dsp:txXfrm>
    </dsp:sp>
    <dsp:sp modelId="{DF48210B-528E-4DB1-BF98-353E2A52BD03}">
      <dsp:nvSpPr>
        <dsp:cNvPr id="0" name=""/>
        <dsp:cNvSpPr/>
      </dsp:nvSpPr>
      <dsp:spPr>
        <a:xfrm>
          <a:off x="6487805" y="1939510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6487805" y="1939510"/>
        <a:ext cx="647258" cy="647258"/>
      </dsp:txXfrm>
    </dsp:sp>
    <dsp:sp modelId="{3570D757-77F5-4491-B48E-248D22AEFD91}">
      <dsp:nvSpPr>
        <dsp:cNvPr id="0" name=""/>
        <dsp:cNvSpPr/>
      </dsp:nvSpPr>
      <dsp:spPr>
        <a:xfrm>
          <a:off x="7030958" y="3116343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7030958" y="3116343"/>
        <a:ext cx="647258" cy="6472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994658-A75A-45A2-AD92-6D7898BCAD4B}">
      <dsp:nvSpPr>
        <dsp:cNvPr id="0" name=""/>
        <dsp:cNvSpPr/>
      </dsp:nvSpPr>
      <dsp:spPr>
        <a:xfrm>
          <a:off x="0" y="0"/>
          <a:ext cx="6336792" cy="103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i="1" kern="1200" dirty="0" smtClean="0">
              <a:solidFill>
                <a:schemeClr val="bg1"/>
              </a:solidFill>
            </a:rPr>
            <a:t>Colloidal proteins in saliva bind calcium and phosphate ions </a:t>
          </a:r>
          <a:endParaRPr lang="en-IN" sz="2200" b="1" kern="1200" dirty="0">
            <a:solidFill>
              <a:schemeClr val="bg1"/>
            </a:solidFill>
          </a:endParaRPr>
        </a:p>
      </dsp:txBody>
      <dsp:txXfrm>
        <a:off x="0" y="0"/>
        <a:ext cx="5159394" cy="1035074"/>
      </dsp:txXfrm>
    </dsp:sp>
    <dsp:sp modelId="{4EE35B90-1380-4341-A563-53B0FFDE43F3}">
      <dsp:nvSpPr>
        <dsp:cNvPr id="0" name=""/>
        <dsp:cNvSpPr/>
      </dsp:nvSpPr>
      <dsp:spPr>
        <a:xfrm>
          <a:off x="473202" y="1178835"/>
          <a:ext cx="6336792" cy="103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i="1" kern="1200" dirty="0" smtClean="0">
              <a:solidFill>
                <a:schemeClr val="bg1"/>
              </a:solidFill>
            </a:rPr>
            <a:t>maintain a supersaturated solution with respect to calcium phosphate salts. </a:t>
          </a:r>
          <a:endParaRPr lang="en-IN" sz="2200" b="1" i="1" kern="1200" dirty="0">
            <a:solidFill>
              <a:schemeClr val="bg1"/>
            </a:solidFill>
          </a:endParaRPr>
        </a:p>
      </dsp:txBody>
      <dsp:txXfrm>
        <a:off x="473202" y="1178835"/>
        <a:ext cx="5190791" cy="1035074"/>
      </dsp:txXfrm>
    </dsp:sp>
    <dsp:sp modelId="{93A1FD81-74A6-4F93-8D7C-DFF2F1B71442}">
      <dsp:nvSpPr>
        <dsp:cNvPr id="0" name=""/>
        <dsp:cNvSpPr/>
      </dsp:nvSpPr>
      <dsp:spPr>
        <a:xfrm>
          <a:off x="946404" y="2357670"/>
          <a:ext cx="6336792" cy="103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i="1" kern="1200" dirty="0" smtClean="0">
              <a:solidFill>
                <a:schemeClr val="bg1"/>
              </a:solidFill>
            </a:rPr>
            <a:t>With stagnation of saliva, </a:t>
          </a:r>
          <a:endParaRPr lang="en-IN" sz="2200" b="1" i="1" kern="1200" dirty="0">
            <a:solidFill>
              <a:schemeClr val="bg1"/>
            </a:solidFill>
          </a:endParaRPr>
        </a:p>
      </dsp:txBody>
      <dsp:txXfrm>
        <a:off x="946404" y="2357670"/>
        <a:ext cx="5190791" cy="1035074"/>
      </dsp:txXfrm>
    </dsp:sp>
    <dsp:sp modelId="{E4B878C7-CEED-45ED-BDF3-BF0CD2BA44E1}">
      <dsp:nvSpPr>
        <dsp:cNvPr id="0" name=""/>
        <dsp:cNvSpPr/>
      </dsp:nvSpPr>
      <dsp:spPr>
        <a:xfrm>
          <a:off x="1419605" y="3536505"/>
          <a:ext cx="6336792" cy="103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i="1" kern="1200" dirty="0" smtClean="0">
              <a:solidFill>
                <a:schemeClr val="bg1"/>
              </a:solidFill>
            </a:rPr>
            <a:t>colloids settle out, and the supersaturated state is no longer maintained, </a:t>
          </a:r>
          <a:endParaRPr lang="en-IN" sz="2200" b="1" i="1" kern="1200" dirty="0">
            <a:solidFill>
              <a:schemeClr val="bg1"/>
            </a:solidFill>
          </a:endParaRPr>
        </a:p>
      </dsp:txBody>
      <dsp:txXfrm>
        <a:off x="1419605" y="3536505"/>
        <a:ext cx="5190791" cy="1035074"/>
      </dsp:txXfrm>
    </dsp:sp>
    <dsp:sp modelId="{4230E5E0-6E10-4440-9741-4653FD4B0D93}">
      <dsp:nvSpPr>
        <dsp:cNvPr id="0" name=""/>
        <dsp:cNvSpPr/>
      </dsp:nvSpPr>
      <dsp:spPr>
        <a:xfrm>
          <a:off x="1892808" y="4715341"/>
          <a:ext cx="6336792" cy="103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b="1" i="1" kern="1200" dirty="0" smtClean="0">
              <a:solidFill>
                <a:schemeClr val="bg1"/>
              </a:solidFill>
            </a:rPr>
            <a:t>leading to precipitation of calcium phosphate salts</a:t>
          </a:r>
          <a:endParaRPr lang="en-IN" sz="2200" b="1" kern="1200" dirty="0">
            <a:solidFill>
              <a:schemeClr val="bg1"/>
            </a:solidFill>
          </a:endParaRPr>
        </a:p>
      </dsp:txBody>
      <dsp:txXfrm>
        <a:off x="1892808" y="4715341"/>
        <a:ext cx="5190791" cy="1035074"/>
      </dsp:txXfrm>
    </dsp:sp>
    <dsp:sp modelId="{F7ED570F-BFCF-4477-AFA8-8FE8480DFA62}">
      <dsp:nvSpPr>
        <dsp:cNvPr id="0" name=""/>
        <dsp:cNvSpPr/>
      </dsp:nvSpPr>
      <dsp:spPr>
        <a:xfrm>
          <a:off x="5663993" y="756179"/>
          <a:ext cx="672798" cy="672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200" kern="1200"/>
        </a:p>
      </dsp:txBody>
      <dsp:txXfrm>
        <a:off x="5663993" y="756179"/>
        <a:ext cx="672798" cy="672798"/>
      </dsp:txXfrm>
    </dsp:sp>
    <dsp:sp modelId="{A39CEA70-0577-4988-A18C-7B423D559EB8}">
      <dsp:nvSpPr>
        <dsp:cNvPr id="0" name=""/>
        <dsp:cNvSpPr/>
      </dsp:nvSpPr>
      <dsp:spPr>
        <a:xfrm>
          <a:off x="6137195" y="1935014"/>
          <a:ext cx="672798" cy="672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200" kern="1200"/>
        </a:p>
      </dsp:txBody>
      <dsp:txXfrm>
        <a:off x="6137195" y="1935014"/>
        <a:ext cx="672798" cy="672798"/>
      </dsp:txXfrm>
    </dsp:sp>
    <dsp:sp modelId="{D57DE00B-5127-4D1B-A148-DC964D4F892F}">
      <dsp:nvSpPr>
        <dsp:cNvPr id="0" name=""/>
        <dsp:cNvSpPr/>
      </dsp:nvSpPr>
      <dsp:spPr>
        <a:xfrm>
          <a:off x="6610397" y="3096599"/>
          <a:ext cx="672798" cy="672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200" kern="1200"/>
        </a:p>
      </dsp:txBody>
      <dsp:txXfrm>
        <a:off x="6610397" y="3096599"/>
        <a:ext cx="672798" cy="672798"/>
      </dsp:txXfrm>
    </dsp:sp>
    <dsp:sp modelId="{84090C4A-E245-4F57-8077-236074023938}">
      <dsp:nvSpPr>
        <dsp:cNvPr id="0" name=""/>
        <dsp:cNvSpPr/>
      </dsp:nvSpPr>
      <dsp:spPr>
        <a:xfrm>
          <a:off x="7083599" y="4286935"/>
          <a:ext cx="672798" cy="672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200" kern="1200"/>
        </a:p>
      </dsp:txBody>
      <dsp:txXfrm>
        <a:off x="7083599" y="4286935"/>
        <a:ext cx="672798" cy="6727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C918C1-7B85-4D47-9795-A828DEAF62A1}">
      <dsp:nvSpPr>
        <dsp:cNvPr id="0" name=""/>
        <dsp:cNvSpPr/>
      </dsp:nvSpPr>
      <dsp:spPr>
        <a:xfrm>
          <a:off x="0" y="0"/>
          <a:ext cx="6995160" cy="1357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i="0" kern="1200" dirty="0" err="1" smtClean="0"/>
            <a:t>Phosphatase</a:t>
          </a:r>
          <a:r>
            <a:rPr lang="en-IN" sz="2700" b="1" i="0" kern="1200" dirty="0" smtClean="0"/>
            <a:t> liberated from dental plaque, desquamated epithelial cells, or bacteria precipitates </a:t>
          </a:r>
          <a:endParaRPr lang="en-IN" sz="2700" b="1" i="0" kern="1200" dirty="0"/>
        </a:p>
      </dsp:txBody>
      <dsp:txXfrm>
        <a:off x="0" y="0"/>
        <a:ext cx="5609439" cy="1357884"/>
      </dsp:txXfrm>
    </dsp:sp>
    <dsp:sp modelId="{DF604443-C490-4F62-B761-010A1B605D88}">
      <dsp:nvSpPr>
        <dsp:cNvPr id="0" name=""/>
        <dsp:cNvSpPr/>
      </dsp:nvSpPr>
      <dsp:spPr>
        <a:xfrm>
          <a:off x="617219" y="1584198"/>
          <a:ext cx="6995160" cy="1357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i="0" kern="1200" dirty="0" smtClean="0"/>
            <a:t>calcium phosphate by hydrolyzing organic phosphates in saliva, </a:t>
          </a:r>
          <a:endParaRPr lang="en-IN" sz="2700" b="1" i="0" kern="1200" dirty="0"/>
        </a:p>
      </dsp:txBody>
      <dsp:txXfrm>
        <a:off x="617219" y="1584198"/>
        <a:ext cx="5495315" cy="1357884"/>
      </dsp:txXfrm>
    </dsp:sp>
    <dsp:sp modelId="{5C2E1A36-CA7A-4B8A-8EBE-5F91811B02B9}">
      <dsp:nvSpPr>
        <dsp:cNvPr id="0" name=""/>
        <dsp:cNvSpPr/>
      </dsp:nvSpPr>
      <dsp:spPr>
        <a:xfrm>
          <a:off x="1234439" y="3168396"/>
          <a:ext cx="6995160" cy="1357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i="0" kern="1200" dirty="0" smtClean="0"/>
            <a:t>thus increasing the concentration of free phosphate ions.</a:t>
          </a:r>
          <a:endParaRPr lang="en-IN" sz="2700" b="1" i="0" kern="1200" dirty="0"/>
        </a:p>
      </dsp:txBody>
      <dsp:txXfrm>
        <a:off x="1234439" y="3168396"/>
        <a:ext cx="5495315" cy="1357884"/>
      </dsp:txXfrm>
    </dsp:sp>
    <dsp:sp modelId="{C986FCDB-7B00-4D30-B3E0-6D7B0AE21004}">
      <dsp:nvSpPr>
        <dsp:cNvPr id="0" name=""/>
        <dsp:cNvSpPr/>
      </dsp:nvSpPr>
      <dsp:spPr>
        <a:xfrm>
          <a:off x="6112535" y="1029728"/>
          <a:ext cx="882624" cy="882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6112535" y="1029728"/>
        <a:ext cx="882624" cy="882624"/>
      </dsp:txXfrm>
    </dsp:sp>
    <dsp:sp modelId="{47493893-546D-412D-BD25-D3509F9DADC5}">
      <dsp:nvSpPr>
        <dsp:cNvPr id="0" name=""/>
        <dsp:cNvSpPr/>
      </dsp:nvSpPr>
      <dsp:spPr>
        <a:xfrm>
          <a:off x="6729755" y="2604874"/>
          <a:ext cx="882624" cy="88262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/>
        </a:p>
      </dsp:txBody>
      <dsp:txXfrm>
        <a:off x="6729755" y="2604874"/>
        <a:ext cx="882624" cy="8826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4A20D-BF89-41B7-8D64-8C25E806AAFD}">
      <dsp:nvSpPr>
        <dsp:cNvPr id="0" name=""/>
        <dsp:cNvSpPr/>
      </dsp:nvSpPr>
      <dsp:spPr>
        <a:xfrm>
          <a:off x="0" y="0"/>
          <a:ext cx="6583680" cy="99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kern="1200" dirty="0" smtClean="0"/>
            <a:t>Esterase may initiate calcification by</a:t>
          </a:r>
          <a:endParaRPr lang="en-IN" sz="2700" b="1" kern="1200" dirty="0"/>
        </a:p>
      </dsp:txBody>
      <dsp:txXfrm>
        <a:off x="0" y="0"/>
        <a:ext cx="5483341" cy="995781"/>
      </dsp:txXfrm>
    </dsp:sp>
    <dsp:sp modelId="{C37513D0-FE91-4577-A412-754047C98609}">
      <dsp:nvSpPr>
        <dsp:cNvPr id="0" name=""/>
        <dsp:cNvSpPr/>
      </dsp:nvSpPr>
      <dsp:spPr>
        <a:xfrm>
          <a:off x="551383" y="1176832"/>
          <a:ext cx="6583680" cy="99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kern="1200" dirty="0" smtClean="0"/>
            <a:t>hydrolyzing fatty esters into free fatty acids. </a:t>
          </a:r>
          <a:endParaRPr lang="en-IN" sz="2700" b="1" kern="1200" dirty="0"/>
        </a:p>
      </dsp:txBody>
      <dsp:txXfrm>
        <a:off x="551383" y="1176832"/>
        <a:ext cx="5385038" cy="995781"/>
      </dsp:txXfrm>
    </dsp:sp>
    <dsp:sp modelId="{AE864A34-EC99-4541-A074-8E610E1AE5E0}">
      <dsp:nvSpPr>
        <dsp:cNvPr id="0" name=""/>
        <dsp:cNvSpPr/>
      </dsp:nvSpPr>
      <dsp:spPr>
        <a:xfrm>
          <a:off x="1094536" y="2353665"/>
          <a:ext cx="6583680" cy="99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kern="1200" dirty="0" smtClean="0"/>
            <a:t>The fatty acids form soaps with calcium and magnesium </a:t>
          </a:r>
          <a:endParaRPr lang="en-IN" sz="2700" b="1" kern="1200" dirty="0"/>
        </a:p>
      </dsp:txBody>
      <dsp:txXfrm>
        <a:off x="1094536" y="2353665"/>
        <a:ext cx="5393268" cy="995781"/>
      </dsp:txXfrm>
    </dsp:sp>
    <dsp:sp modelId="{E5EB303F-61A7-4AD5-8784-3E30D4F0F7D0}">
      <dsp:nvSpPr>
        <dsp:cNvPr id="0" name=""/>
        <dsp:cNvSpPr/>
      </dsp:nvSpPr>
      <dsp:spPr>
        <a:xfrm>
          <a:off x="1645920" y="3530498"/>
          <a:ext cx="6583680" cy="995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kern="1200" dirty="0" smtClean="0"/>
            <a:t>later converted into the less–soluble calcium phosphate salts.</a:t>
          </a:r>
          <a:endParaRPr lang="en-IN" sz="2700" b="1" kern="1200" dirty="0"/>
        </a:p>
      </dsp:txBody>
      <dsp:txXfrm>
        <a:off x="1645920" y="3530498"/>
        <a:ext cx="5385038" cy="995781"/>
      </dsp:txXfrm>
    </dsp:sp>
    <dsp:sp modelId="{F42664DB-5A98-4F67-BA9F-A3C0A2FE81A1}">
      <dsp:nvSpPr>
        <dsp:cNvPr id="0" name=""/>
        <dsp:cNvSpPr/>
      </dsp:nvSpPr>
      <dsp:spPr>
        <a:xfrm>
          <a:off x="5936421" y="762678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5936421" y="762678"/>
        <a:ext cx="647258" cy="647258"/>
      </dsp:txXfrm>
    </dsp:sp>
    <dsp:sp modelId="{341760D7-DFFF-401B-8787-B4D14B799ACC}">
      <dsp:nvSpPr>
        <dsp:cNvPr id="0" name=""/>
        <dsp:cNvSpPr/>
      </dsp:nvSpPr>
      <dsp:spPr>
        <a:xfrm>
          <a:off x="6487805" y="1939510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6487805" y="1939510"/>
        <a:ext cx="647258" cy="647258"/>
      </dsp:txXfrm>
    </dsp:sp>
    <dsp:sp modelId="{DD061105-649F-448E-B7FC-B37C67461D94}">
      <dsp:nvSpPr>
        <dsp:cNvPr id="0" name=""/>
        <dsp:cNvSpPr/>
      </dsp:nvSpPr>
      <dsp:spPr>
        <a:xfrm>
          <a:off x="7030958" y="3116343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7030958" y="3116343"/>
        <a:ext cx="647258" cy="64725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9F3119-179B-44BC-9673-6DD82B1F0738}">
      <dsp:nvSpPr>
        <dsp:cNvPr id="0" name=""/>
        <dsp:cNvSpPr/>
      </dsp:nvSpPr>
      <dsp:spPr>
        <a:xfrm>
          <a:off x="0" y="1131490"/>
          <a:ext cx="8229600" cy="226298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N" sz="2800" b="1" i="0" kern="1200" dirty="0" smtClean="0">
              <a:solidFill>
                <a:schemeClr val="bg1"/>
              </a:solidFill>
            </a:rPr>
            <a:t>	Seeding agents (intercellular matrix of plaque) induce small foci of calcification that enlarge and coalesce to form a calcified mass.</a:t>
          </a:r>
          <a:endParaRPr lang="en-IN" sz="2800" b="1" i="0" kern="1200" dirty="0">
            <a:solidFill>
              <a:schemeClr val="bg1"/>
            </a:solidFill>
          </a:endParaRPr>
        </a:p>
      </dsp:txBody>
      <dsp:txXfrm>
        <a:off x="0" y="1131490"/>
        <a:ext cx="8229600" cy="22629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15642-7B72-494E-95E5-3D69792C5280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i="1" kern="1200" smtClean="0"/>
            <a:t>The carbohydrate–protein complexes may initiate calcification</a:t>
          </a:r>
          <a:endParaRPr lang="en-IN" sz="2500" kern="1200"/>
        </a:p>
      </dsp:txBody>
      <dsp:txXfrm>
        <a:off x="0" y="0"/>
        <a:ext cx="5483418" cy="995711"/>
      </dsp:txXfrm>
    </dsp:sp>
    <dsp:sp modelId="{05F3EFC5-7515-4C85-B3AA-ECDF184BC4F0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86854"/>
                <a:satOff val="-27668"/>
                <a:lumOff val="26592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286854"/>
                <a:satOff val="-27668"/>
                <a:lumOff val="26592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286854"/>
                <a:satOff val="-27668"/>
                <a:lumOff val="2659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i="1" kern="1200" smtClean="0"/>
            <a:t>by removing calcium from the saliva (chelation) and binding with it ………</a:t>
          </a:r>
          <a:endParaRPr lang="en-IN" sz="2500" b="1" kern="1200" dirty="0"/>
        </a:p>
      </dsp:txBody>
      <dsp:txXfrm>
        <a:off x="551383" y="1176750"/>
        <a:ext cx="5385084" cy="995711"/>
      </dsp:txXfrm>
    </dsp:sp>
    <dsp:sp modelId="{D2634389-987D-4EB0-8E18-B04700476F7D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573708"/>
                <a:satOff val="-55336"/>
                <a:lumOff val="53185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573708"/>
                <a:satOff val="-55336"/>
                <a:lumOff val="53185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573708"/>
                <a:satOff val="-55336"/>
                <a:lumOff val="53185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i="1" u="sng" kern="1200" dirty="0" smtClean="0">
              <a:solidFill>
                <a:srgbClr val="FF0000"/>
              </a:solidFill>
            </a:rPr>
            <a:t>form nuclei </a:t>
          </a:r>
          <a:endParaRPr lang="en-IN" sz="2500" b="1" u="sng" kern="1200" dirty="0">
            <a:solidFill>
              <a:srgbClr val="FF0000"/>
            </a:solidFill>
          </a:endParaRPr>
        </a:p>
      </dsp:txBody>
      <dsp:txXfrm>
        <a:off x="1094536" y="2353500"/>
        <a:ext cx="5393313" cy="995711"/>
      </dsp:txXfrm>
    </dsp:sp>
    <dsp:sp modelId="{7D8C27D6-A5F1-439C-804A-36AC9E3A3F19}">
      <dsp:nvSpPr>
        <dsp:cNvPr id="0" name=""/>
        <dsp:cNvSpPr/>
      </dsp:nvSpPr>
      <dsp:spPr>
        <a:xfrm>
          <a:off x="1645920" y="35302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86854"/>
                <a:satOff val="-27668"/>
                <a:lumOff val="26592"/>
                <a:alphaOff val="0"/>
                <a:shade val="45000"/>
                <a:satMod val="155000"/>
              </a:schemeClr>
            </a:gs>
            <a:gs pos="60000">
              <a:schemeClr val="accent3">
                <a:shade val="50000"/>
                <a:hueOff val="286854"/>
                <a:satOff val="-27668"/>
                <a:lumOff val="26592"/>
                <a:alphaOff val="0"/>
                <a:shade val="95000"/>
                <a:satMod val="150000"/>
              </a:schemeClr>
            </a:gs>
            <a:gs pos="100000">
              <a:schemeClr val="accent3">
                <a:shade val="50000"/>
                <a:hueOff val="286854"/>
                <a:satOff val="-27668"/>
                <a:lumOff val="2659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b="1" i="1" kern="1200" smtClean="0"/>
            <a:t>induce subsequent deposition of minerals</a:t>
          </a:r>
          <a:r>
            <a:rPr lang="en-IN" sz="2500" i="1" kern="1200" smtClean="0"/>
            <a:t>.</a:t>
          </a:r>
          <a:endParaRPr lang="en-IN" sz="2500" kern="1200" dirty="0"/>
        </a:p>
      </dsp:txBody>
      <dsp:txXfrm>
        <a:off x="1645920" y="3530250"/>
        <a:ext cx="5385084" cy="995711"/>
      </dsp:txXfrm>
    </dsp:sp>
    <dsp:sp modelId="{67BC142C-5F16-45A1-B2E1-629564232EC6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5936467" y="762624"/>
        <a:ext cx="647212" cy="647212"/>
      </dsp:txXfrm>
    </dsp:sp>
    <dsp:sp modelId="{8D8345B3-B830-4D67-A089-6D6C1815F394}">
      <dsp:nvSpPr>
        <dsp:cNvPr id="0" name=""/>
        <dsp:cNvSpPr/>
      </dsp:nvSpPr>
      <dsp:spPr>
        <a:xfrm>
          <a:off x="6487850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6487850" y="1939374"/>
        <a:ext cx="647212" cy="647212"/>
      </dsp:txXfrm>
    </dsp:sp>
    <dsp:sp modelId="{5F5C4D38-D889-415C-AD36-F695852E195F}">
      <dsp:nvSpPr>
        <dsp:cNvPr id="0" name=""/>
        <dsp:cNvSpPr/>
      </dsp:nvSpPr>
      <dsp:spPr>
        <a:xfrm>
          <a:off x="7031004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100" kern="1200"/>
        </a:p>
      </dsp:txBody>
      <dsp:txXfrm>
        <a:off x="7031004" y="3116124"/>
        <a:ext cx="647212" cy="64721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38737-0E2B-435F-81CC-A2F1652C0189}">
      <dsp:nvSpPr>
        <dsp:cNvPr id="0" name=""/>
        <dsp:cNvSpPr/>
      </dsp:nvSpPr>
      <dsp:spPr>
        <a:xfrm>
          <a:off x="0" y="-140410"/>
          <a:ext cx="6583680" cy="995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Plaque initiates gingival inflammation, </a:t>
          </a:r>
          <a:endParaRPr lang="en-IN" sz="2400" kern="1200" dirty="0"/>
        </a:p>
      </dsp:txBody>
      <dsp:txXfrm>
        <a:off x="0" y="-140410"/>
        <a:ext cx="5483341" cy="995781"/>
      </dsp:txXfrm>
    </dsp:sp>
    <dsp:sp modelId="{55170320-B2EB-4C08-986C-1A2900CBFA0A}">
      <dsp:nvSpPr>
        <dsp:cNvPr id="0" name=""/>
        <dsp:cNvSpPr/>
      </dsp:nvSpPr>
      <dsp:spPr>
        <a:xfrm>
          <a:off x="586408" y="1066286"/>
          <a:ext cx="6583680" cy="995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which leads to pocket formation, </a:t>
          </a:r>
          <a:endParaRPr lang="en-IN" sz="2400" kern="1200" dirty="0"/>
        </a:p>
      </dsp:txBody>
      <dsp:txXfrm>
        <a:off x="586408" y="1066286"/>
        <a:ext cx="5385038" cy="995781"/>
      </dsp:txXfrm>
    </dsp:sp>
    <dsp:sp modelId="{F2D76E4A-4D37-4B95-822B-32A21E7A6F11}">
      <dsp:nvSpPr>
        <dsp:cNvPr id="0" name=""/>
        <dsp:cNvSpPr/>
      </dsp:nvSpPr>
      <dsp:spPr>
        <a:xfrm>
          <a:off x="1094536" y="2213255"/>
          <a:ext cx="6583680" cy="995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and the pocket in turn provides a sheltered area for plaque and bacterial accumulation. </a:t>
          </a:r>
          <a:endParaRPr lang="en-IN" sz="2000" kern="1200" dirty="0"/>
        </a:p>
      </dsp:txBody>
      <dsp:txXfrm>
        <a:off x="1094536" y="2213255"/>
        <a:ext cx="5393268" cy="995781"/>
      </dsp:txXfrm>
    </dsp:sp>
    <dsp:sp modelId="{9E3C4F61-C504-4CC1-819D-537EC2FA9DAC}">
      <dsp:nvSpPr>
        <dsp:cNvPr id="0" name=""/>
        <dsp:cNvSpPr/>
      </dsp:nvSpPr>
      <dsp:spPr>
        <a:xfrm>
          <a:off x="1645920" y="3109267"/>
          <a:ext cx="6583680" cy="15574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increased flow of gingival </a:t>
          </a:r>
          <a:r>
            <a:rPr lang="en-US" sz="1900" kern="1200" dirty="0" err="1" smtClean="0"/>
            <a:t>crevicular</a:t>
          </a:r>
          <a:r>
            <a:rPr lang="en-US" sz="1900" kern="1200" dirty="0" smtClean="0"/>
            <a:t> fluid associated with gingival inflammation provides the minerals that mineralize the continually accumulating plaque, resulting in the formation of </a:t>
          </a:r>
          <a:r>
            <a:rPr lang="en-US" sz="1900" kern="1200" dirty="0" err="1" smtClean="0"/>
            <a:t>subgingival</a:t>
          </a:r>
          <a:r>
            <a:rPr lang="en-US" sz="1900" kern="1200" dirty="0" smtClean="0"/>
            <a:t> calculus</a:t>
          </a:r>
          <a:endParaRPr lang="en-IN" sz="1900" kern="1200" dirty="0"/>
        </a:p>
      </dsp:txBody>
      <dsp:txXfrm>
        <a:off x="1645920" y="3109267"/>
        <a:ext cx="5385038" cy="1557422"/>
      </dsp:txXfrm>
    </dsp:sp>
    <dsp:sp modelId="{EB4995FB-C6BB-49B7-8826-DDB50532D0B4}">
      <dsp:nvSpPr>
        <dsp:cNvPr id="0" name=""/>
        <dsp:cNvSpPr/>
      </dsp:nvSpPr>
      <dsp:spPr>
        <a:xfrm>
          <a:off x="5936421" y="622267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936421" y="622267"/>
        <a:ext cx="647258" cy="647258"/>
      </dsp:txXfrm>
    </dsp:sp>
    <dsp:sp modelId="{80FDECCE-9158-4884-93A7-E6512939A68B}">
      <dsp:nvSpPr>
        <dsp:cNvPr id="0" name=""/>
        <dsp:cNvSpPr/>
      </dsp:nvSpPr>
      <dsp:spPr>
        <a:xfrm>
          <a:off x="6487805" y="1799100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487805" y="1799100"/>
        <a:ext cx="647258" cy="647258"/>
      </dsp:txXfrm>
    </dsp:sp>
    <dsp:sp modelId="{25969D80-38C2-4392-B6F6-2364D38BD289}">
      <dsp:nvSpPr>
        <dsp:cNvPr id="0" name=""/>
        <dsp:cNvSpPr/>
      </dsp:nvSpPr>
      <dsp:spPr>
        <a:xfrm>
          <a:off x="7030958" y="2975933"/>
          <a:ext cx="647258" cy="6472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030958" y="2975933"/>
        <a:ext cx="647258" cy="64725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B1E0E-5940-4958-9656-6FBAE0B9B0F8}">
      <dsp:nvSpPr>
        <dsp:cNvPr id="0" name=""/>
        <dsp:cNvSpPr/>
      </dsp:nvSpPr>
      <dsp:spPr>
        <a:xfrm rot="5400000">
          <a:off x="5012703" y="-1901981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increase plaque accumulation, gingival inflammation, and the rate of gingival </a:t>
          </a:r>
          <a:r>
            <a:rPr lang="en-US" sz="2400" kern="1200" dirty="0" err="1" smtClean="0"/>
            <a:t>crevicular</a:t>
          </a:r>
          <a:r>
            <a:rPr lang="en-US" sz="2400" kern="1200" dirty="0" smtClean="0"/>
            <a:t> fluid flow.</a:t>
          </a:r>
          <a:endParaRPr lang="en-US" sz="2400" kern="1200" dirty="0"/>
        </a:p>
      </dsp:txBody>
      <dsp:txXfrm rot="5400000">
        <a:off x="5012703" y="-1901981"/>
        <a:ext cx="1166849" cy="5266944"/>
      </dsp:txXfrm>
    </dsp:sp>
    <dsp:sp modelId="{60176145-97EC-4093-9BA6-FA7423D2BEC2}">
      <dsp:nvSpPr>
        <dsp:cNvPr id="0" name=""/>
        <dsp:cNvSpPr/>
      </dsp:nvSpPr>
      <dsp:spPr>
        <a:xfrm>
          <a:off x="0" y="2209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Subgingival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0" y="2209"/>
        <a:ext cx="2962656" cy="1458561"/>
      </dsp:txXfrm>
    </dsp:sp>
    <dsp:sp modelId="{92647797-A7BD-4E63-B587-5C49B04425CD}">
      <dsp:nvSpPr>
        <dsp:cNvPr id="0" name=""/>
        <dsp:cNvSpPr/>
      </dsp:nvSpPr>
      <dsp:spPr>
        <a:xfrm rot="5400000">
          <a:off x="5012703" y="-370491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induce less severe inflammation</a:t>
          </a:r>
          <a:endParaRPr lang="en-US" sz="2400" kern="1200" dirty="0"/>
        </a:p>
      </dsp:txBody>
      <dsp:txXfrm rot="5400000">
        <a:off x="5012703" y="-370491"/>
        <a:ext cx="1166849" cy="5266944"/>
      </dsp:txXfrm>
    </dsp:sp>
    <dsp:sp modelId="{B9765500-1629-480E-8C54-FD40315F684D}">
      <dsp:nvSpPr>
        <dsp:cNvPr id="0" name=""/>
        <dsp:cNvSpPr/>
      </dsp:nvSpPr>
      <dsp:spPr>
        <a:xfrm>
          <a:off x="0" y="153370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at the level of the gingival crest </a:t>
          </a:r>
          <a:endParaRPr lang="en-US" sz="3000" kern="1200" dirty="0"/>
        </a:p>
      </dsp:txBody>
      <dsp:txXfrm>
        <a:off x="0" y="1533700"/>
        <a:ext cx="2962656" cy="1458561"/>
      </dsp:txXfrm>
    </dsp:sp>
    <dsp:sp modelId="{5563532E-02F7-4510-9BB0-EC68BD6F5BE0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associated with degree of periodontal health similar to that seen with </a:t>
          </a:r>
          <a:r>
            <a:rPr lang="en-US" sz="2400" kern="1200" dirty="0" err="1" smtClean="0"/>
            <a:t>nonrestored</a:t>
          </a:r>
          <a:r>
            <a:rPr lang="en-US" sz="2400" kern="1200" dirty="0" smtClean="0"/>
            <a:t> </a:t>
          </a:r>
          <a:r>
            <a:rPr lang="en-IN" sz="2400" kern="1200" dirty="0" smtClean="0"/>
            <a:t>interproximal surfaces.</a:t>
          </a:r>
          <a:endParaRPr lang="en-US" sz="2400" kern="1200" dirty="0"/>
        </a:p>
      </dsp:txBody>
      <dsp:txXfrm rot="5400000">
        <a:off x="5012703" y="1160999"/>
        <a:ext cx="1166849" cy="5266944"/>
      </dsp:txXfrm>
    </dsp:sp>
    <dsp:sp modelId="{226615FD-7E0E-4DD2-9180-6BF91C7D1BAE}">
      <dsp:nvSpPr>
        <dsp:cNvPr id="0" name=""/>
        <dsp:cNvSpPr/>
      </dsp:nvSpPr>
      <dsp:spPr>
        <a:xfrm>
          <a:off x="0" y="306519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Supragingival</a:t>
          </a: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0" y="3065190"/>
        <a:ext cx="2962656" cy="1458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11FDF-5C16-4811-9873-7C2A07C55A11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80E58-57B3-4A94-B749-7B45FB3265A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536562E-14FC-4F7D-ADF7-4ACD83049A8C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2D928E-63AC-4D7F-B17F-8E18CAAB22B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 smtClean="0">
                <a:solidFill>
                  <a:schemeClr val="tx2"/>
                </a:solidFill>
                <a:latin typeface="Forte" panose="03060902040502070203" pitchFamily="66" charset="0"/>
              </a:rPr>
              <a:t>RUNGTA COLLEGE OF DENTAL SCIENCES AND RESEARCH,BHILAI</a:t>
            </a:r>
            <a:endParaRPr lang="en-US" sz="3200" u="sng" dirty="0">
              <a:solidFill>
                <a:schemeClr val="tx2"/>
              </a:solidFill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2819400"/>
            <a:ext cx="6560234" cy="1752600"/>
          </a:xfrm>
        </p:spPr>
        <p:txBody>
          <a:bodyPr/>
          <a:lstStyle/>
          <a:p>
            <a:pPr algn="ctr"/>
            <a:r>
              <a:rPr lang="en-IN" sz="3600" b="1" u="sng" dirty="0" smtClean="0"/>
              <a:t>DENTAL</a:t>
            </a:r>
            <a:r>
              <a:rPr lang="en-IN" sz="3600" b="1" dirty="0" smtClean="0"/>
              <a:t> </a:t>
            </a:r>
            <a:r>
              <a:rPr lang="en-IN" sz="3600" b="1" u="sng" dirty="0" smtClean="0"/>
              <a:t>CALCULUS</a:t>
            </a:r>
          </a:p>
          <a:p>
            <a:endParaRPr lang="en-IN" dirty="0"/>
          </a:p>
        </p:txBody>
      </p:sp>
      <p:pic>
        <p:nvPicPr>
          <p:cNvPr id="4" name="Picture 8" descr="C:\Users\dr.parul agrawal\Desktop\calculus\periodntiti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0504"/>
            <a:ext cx="5104018" cy="252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rungta logo">
            <a:extLst>
              <a:ext uri="{FF2B5EF4-FFF2-40B4-BE49-F238E27FC236}">
                <a16:creationId xmlns="" xmlns:a16="http://schemas.microsoft.com/office/drawing/2014/main" id="{56151898-4EE9-EF39-FD6C-881639E96B4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28586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857884" y="5086191"/>
            <a:ext cx="307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Dr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PushpendraYadav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Sr. lecturer</a:t>
            </a:r>
            <a:endParaRPr lang="en-IN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Dept of </a:t>
            </a:r>
            <a:r>
              <a:rPr lang="en-IN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Periodontology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ROLE OF MICROORGANISMS IN THE MINERALIZATION OF CALCULUS</a:t>
            </a:r>
            <a:endParaRPr lang="en-IN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Filamentous </a:t>
            </a:r>
            <a:r>
              <a:rPr lang="en-US" sz="2800" dirty="0"/>
              <a:t>organisms, </a:t>
            </a:r>
            <a:r>
              <a:rPr lang="en-US" sz="2800" dirty="0" err="1"/>
              <a:t>diphtheroids</a:t>
            </a:r>
            <a:r>
              <a:rPr lang="en-US" sz="2800" dirty="0"/>
              <a:t>, and </a:t>
            </a:r>
            <a:r>
              <a:rPr lang="en-US" sz="2800" i="1" dirty="0" err="1" smtClean="0"/>
              <a:t>Bacterionema</a:t>
            </a:r>
            <a:r>
              <a:rPr lang="en-US" sz="2800" i="1" dirty="0"/>
              <a:t> </a:t>
            </a:r>
            <a:r>
              <a:rPr lang="en-US" sz="2800" dirty="0" smtClean="0"/>
              <a:t>and </a:t>
            </a:r>
            <a:r>
              <a:rPr lang="en-US" sz="2800" i="1" dirty="0" err="1"/>
              <a:t>Veillonella</a:t>
            </a:r>
            <a:r>
              <a:rPr lang="en-US" sz="2800" i="1" dirty="0"/>
              <a:t> </a:t>
            </a:r>
            <a:r>
              <a:rPr lang="en-US" sz="2800" dirty="0"/>
              <a:t>species have the ability to form intracellular </a:t>
            </a:r>
            <a:r>
              <a:rPr lang="en-US" sz="2800" dirty="0" smtClean="0"/>
              <a:t>apatite crystals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Mineralization </a:t>
            </a:r>
            <a:r>
              <a:rPr lang="en-US" sz="2800" dirty="0"/>
              <a:t>spreads until the matrix and the bacteria </a:t>
            </a:r>
            <a:r>
              <a:rPr lang="en-US" sz="2800" dirty="0" smtClean="0"/>
              <a:t>are </a:t>
            </a:r>
            <a:r>
              <a:rPr lang="en-IN" sz="2800" dirty="0" smtClean="0"/>
              <a:t>calcified</a:t>
            </a:r>
            <a:r>
              <a:rPr lang="en-IN" sz="28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53384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Etiologic </a:t>
            </a:r>
            <a:r>
              <a:rPr lang="en-IN" b="1" dirty="0" smtClean="0"/>
              <a:t>Significance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Calculus is </a:t>
            </a:r>
            <a:r>
              <a:rPr lang="en-US" sz="2800" dirty="0"/>
              <a:t>always covered with </a:t>
            </a:r>
            <a:r>
              <a:rPr lang="en-US" sz="2800" dirty="0" smtClean="0"/>
              <a:t>a </a:t>
            </a:r>
            <a:r>
              <a:rPr lang="en-US" sz="2800" dirty="0" err="1" smtClean="0"/>
              <a:t>nonmineralized</a:t>
            </a:r>
            <a:r>
              <a:rPr lang="en-US" sz="2800" dirty="0" smtClean="0"/>
              <a:t> </a:t>
            </a:r>
            <a:r>
              <a:rPr lang="en-US" sz="2800" dirty="0"/>
              <a:t>layer of plaque.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 </a:t>
            </a:r>
            <a:r>
              <a:rPr lang="en-US" sz="2800" dirty="0"/>
              <a:t>positive correlation between </a:t>
            </a:r>
            <a:r>
              <a:rPr lang="en-US" sz="2800" dirty="0" smtClean="0"/>
              <a:t>the presence </a:t>
            </a:r>
            <a:r>
              <a:rPr lang="en-US" sz="2800" dirty="0"/>
              <a:t>of calculus and the prevalence of gingivitis exists, but </a:t>
            </a:r>
            <a:r>
              <a:rPr lang="en-US" sz="2800" dirty="0" smtClean="0"/>
              <a:t>this correlation </a:t>
            </a:r>
            <a:r>
              <a:rPr lang="en-US" sz="2800" dirty="0"/>
              <a:t>is not as great as that between plaque and gingivitis.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initiation </a:t>
            </a:r>
            <a:r>
              <a:rPr lang="en-US" sz="2800" dirty="0"/>
              <a:t>of periodontal disease in young people is closely related </a:t>
            </a:r>
            <a:r>
              <a:rPr lang="en-US" sz="2800" dirty="0" smtClean="0"/>
              <a:t>to plaque </a:t>
            </a:r>
            <a:r>
              <a:rPr lang="en-US" sz="2800" dirty="0"/>
              <a:t>accumulation, whereas calculus accumulation is </a:t>
            </a:r>
            <a:r>
              <a:rPr lang="en-US" sz="2800" dirty="0" smtClean="0"/>
              <a:t>more prevalent </a:t>
            </a:r>
            <a:r>
              <a:rPr lang="en-US" sz="2800" dirty="0"/>
              <a:t>in chronic periodontitis found in older adults.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012531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incidence of calculus, gingivitis, and periodontal </a:t>
            </a:r>
            <a:r>
              <a:rPr lang="en-US" sz="2800" dirty="0" smtClean="0"/>
              <a:t>disease </a:t>
            </a:r>
            <a:r>
              <a:rPr lang="en-IN" sz="2800" dirty="0" smtClean="0"/>
              <a:t>increases </a:t>
            </a:r>
            <a:r>
              <a:rPr lang="en-IN" sz="2800" dirty="0"/>
              <a:t>with age</a:t>
            </a:r>
            <a:r>
              <a:rPr lang="en-I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Calculus does not contribute directly to gingival inflammation, </a:t>
            </a:r>
            <a:r>
              <a:rPr lang="en-US" sz="2800" dirty="0" smtClean="0"/>
              <a:t>but it </a:t>
            </a:r>
            <a:r>
              <a:rPr lang="en-US" sz="2800" dirty="0"/>
              <a:t>provides a fixed nidus for the continued accumulation of </a:t>
            </a:r>
            <a:r>
              <a:rPr lang="en-US" sz="2800" dirty="0" smtClean="0"/>
              <a:t>bacterial plaque </a:t>
            </a:r>
            <a:r>
              <a:rPr lang="en-US" sz="2800" dirty="0"/>
              <a:t>and its retention in close proximity to the gingiva.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60384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en-US" sz="2400" dirty="0" err="1"/>
              <a:t>Subgingival</a:t>
            </a:r>
            <a:r>
              <a:rPr lang="en-US" sz="2400" dirty="0"/>
              <a:t> calculus is likely to be the product rather than the cause of periodontal pockets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3835212"/>
              </p:ext>
            </p:extLst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381892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The removal of </a:t>
            </a:r>
            <a:r>
              <a:rPr lang="en-US" sz="2800" dirty="0" err="1"/>
              <a:t>subgingival</a:t>
            </a:r>
            <a:r>
              <a:rPr lang="en-US" sz="2800" dirty="0"/>
              <a:t> plaque and calculus constitutes the cornerstone </a:t>
            </a:r>
            <a:r>
              <a:rPr lang="en-US" sz="2800" dirty="0" smtClean="0"/>
              <a:t>of periodontal </a:t>
            </a:r>
            <a:r>
              <a:rPr lang="en-US" sz="2800" dirty="0"/>
              <a:t>therapy.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Calculus </a:t>
            </a:r>
            <a:r>
              <a:rPr lang="en-US" sz="2800" dirty="0"/>
              <a:t>plays an important role in </a:t>
            </a:r>
            <a:r>
              <a:rPr lang="en-US" sz="2800" dirty="0" smtClean="0"/>
              <a:t>maintaining and </a:t>
            </a:r>
            <a:r>
              <a:rPr lang="en-US" sz="2800" dirty="0"/>
              <a:t>accentuating periodontal disease by keeping plaque in </a:t>
            </a:r>
            <a:r>
              <a:rPr lang="en-US" sz="2800" dirty="0" smtClean="0"/>
              <a:t>close contact </a:t>
            </a:r>
            <a:r>
              <a:rPr lang="en-US" sz="2800" dirty="0"/>
              <a:t>with the gingival tissue and by creating areas where </a:t>
            </a:r>
            <a:r>
              <a:rPr lang="en-US" sz="2800" dirty="0" smtClean="0"/>
              <a:t>plaque </a:t>
            </a:r>
            <a:r>
              <a:rPr lang="en-IN" sz="2800" dirty="0" smtClean="0"/>
              <a:t>removal </a:t>
            </a:r>
            <a:r>
              <a:rPr lang="en-IN" sz="2800" dirty="0"/>
              <a:t>is impossible.</a:t>
            </a:r>
          </a:p>
        </p:txBody>
      </p:sp>
    </p:spTree>
    <p:extLst>
      <p:ext uri="{BB962C8B-B14F-4D97-AF65-F5344CB8AC3E}">
        <p14:creationId xmlns="" xmlns:p14="http://schemas.microsoft.com/office/powerpoint/2010/main" val="295768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>MATERIA ALBA, FOOD DEBRIS, AND DENTAL STAINS</a:t>
            </a:r>
            <a:endParaRPr lang="en-IN" sz="28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FFFF00"/>
                </a:solidFill>
              </a:rPr>
              <a:t>Materia</a:t>
            </a:r>
            <a:r>
              <a:rPr lang="en-US" sz="2800" b="1" i="1" dirty="0">
                <a:solidFill>
                  <a:srgbClr val="FFFF00"/>
                </a:solidFill>
              </a:rPr>
              <a:t> alba </a:t>
            </a:r>
            <a:r>
              <a:rPr lang="en-US" sz="2800" dirty="0"/>
              <a:t>is an accumulation of microorganisms, </a:t>
            </a:r>
            <a:r>
              <a:rPr lang="en-US" sz="2800" dirty="0" smtClean="0"/>
              <a:t>desquamated epithelial </a:t>
            </a:r>
            <a:r>
              <a:rPr lang="en-US" sz="2800" dirty="0"/>
              <a:t>cells, leukocytes, and a mixture of salivary proteins </a:t>
            </a:r>
            <a:r>
              <a:rPr lang="en-US" sz="2800" dirty="0" smtClean="0"/>
              <a:t>and lipids</a:t>
            </a:r>
            <a:r>
              <a:rPr lang="en-US" sz="2800" dirty="0"/>
              <a:t>, with few or no food particles; </a:t>
            </a:r>
            <a:r>
              <a:rPr lang="en-US" sz="2800" dirty="0" smtClean="0"/>
              <a:t>it </a:t>
            </a:r>
            <a:r>
              <a:rPr lang="en-US" sz="2800" dirty="0"/>
              <a:t>lacks the regular </a:t>
            </a:r>
            <a:r>
              <a:rPr lang="en-US" sz="2800" dirty="0" smtClean="0"/>
              <a:t>internal pattern </a:t>
            </a:r>
            <a:r>
              <a:rPr lang="en-US" sz="2800" dirty="0"/>
              <a:t>observed in plaque.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is a yellow or grayish-white, soft, </a:t>
            </a:r>
            <a:r>
              <a:rPr lang="en-US" sz="2800" dirty="0" smtClean="0"/>
              <a:t>sticky deposit</a:t>
            </a:r>
            <a:r>
              <a:rPr lang="en-US" sz="2800" dirty="0"/>
              <a:t>, and it is somewhat less adherent than dental plaque.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irritating </a:t>
            </a:r>
            <a:r>
              <a:rPr lang="en-US" sz="2800" dirty="0"/>
              <a:t>effect of </a:t>
            </a:r>
            <a:r>
              <a:rPr lang="en-US" sz="2800" dirty="0" err="1"/>
              <a:t>materia</a:t>
            </a:r>
            <a:r>
              <a:rPr lang="en-US" sz="2800" dirty="0"/>
              <a:t> alba on the gingiva is caused by </a:t>
            </a:r>
            <a:r>
              <a:rPr lang="en-US" sz="2800" dirty="0" smtClean="0"/>
              <a:t>bacteria </a:t>
            </a:r>
            <a:r>
              <a:rPr lang="en-IN" sz="2800" dirty="0" smtClean="0"/>
              <a:t>and </a:t>
            </a:r>
            <a:r>
              <a:rPr lang="en-IN" sz="2800" dirty="0"/>
              <a:t>their products.</a:t>
            </a:r>
          </a:p>
        </p:txBody>
      </p:sp>
    </p:spTree>
    <p:extLst>
      <p:ext uri="{BB962C8B-B14F-4D97-AF65-F5344CB8AC3E}">
        <p14:creationId xmlns="" xmlns:p14="http://schemas.microsoft.com/office/powerpoint/2010/main" val="164213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84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US" sz="4000" b="1" dirty="0" smtClean="0">
                <a:solidFill>
                  <a:srgbClr val="FFFF00"/>
                </a:solidFill>
              </a:rPr>
              <a:t>Food Debris </a:t>
            </a:r>
          </a:p>
          <a:p>
            <a:pPr algn="just">
              <a:lnSpc>
                <a:spcPct val="170000"/>
              </a:lnSpc>
            </a:pPr>
            <a:r>
              <a:rPr lang="en-US" dirty="0" smtClean="0"/>
              <a:t>Most </a:t>
            </a:r>
            <a:r>
              <a:rPr lang="en-US" dirty="0"/>
              <a:t>food debris is rapidly liquefied by bacterial enzymes </a:t>
            </a:r>
            <a:r>
              <a:rPr lang="en-US" dirty="0" smtClean="0"/>
              <a:t>and cleared </a:t>
            </a:r>
            <a:r>
              <a:rPr lang="en-US" dirty="0"/>
              <a:t>from the oral cavity by salivary flow and the </a:t>
            </a:r>
            <a:r>
              <a:rPr lang="en-US" dirty="0" smtClean="0"/>
              <a:t>mechanical action </a:t>
            </a:r>
            <a:r>
              <a:rPr lang="en-US" dirty="0"/>
              <a:t>of the tongue, cheeks, and lips.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The </a:t>
            </a:r>
            <a:r>
              <a:rPr lang="en-US" dirty="0"/>
              <a:t>rate of clearance from </a:t>
            </a:r>
            <a:r>
              <a:rPr lang="en-US" dirty="0" smtClean="0"/>
              <a:t>the oral </a:t>
            </a:r>
            <a:r>
              <a:rPr lang="en-US" dirty="0"/>
              <a:t>cavity varies with the type of food and the individual.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Aqueous</a:t>
            </a:r>
            <a:r>
              <a:rPr lang="en-US" dirty="0"/>
              <a:t> </a:t>
            </a:r>
            <a:r>
              <a:rPr lang="en-US" dirty="0" smtClean="0"/>
              <a:t>solutions </a:t>
            </a:r>
            <a:r>
              <a:rPr lang="en-US" dirty="0"/>
              <a:t>are typically cleared within 15 minutes, whereas sticky </a:t>
            </a:r>
            <a:r>
              <a:rPr lang="en-US" dirty="0" smtClean="0"/>
              <a:t>foods may </a:t>
            </a:r>
            <a:r>
              <a:rPr lang="en-US" dirty="0"/>
              <a:t>adhere for more than 1 hour. </a:t>
            </a:r>
            <a:endParaRPr lang="en-US" dirty="0" smtClean="0"/>
          </a:p>
          <a:p>
            <a:pPr algn="just">
              <a:lnSpc>
                <a:spcPct val="170000"/>
              </a:lnSpc>
            </a:pPr>
            <a:r>
              <a:rPr lang="en-US" dirty="0" smtClean="0"/>
              <a:t>Dental </a:t>
            </a:r>
            <a:r>
              <a:rPr lang="en-US" dirty="0"/>
              <a:t>plaque is not a derivative </a:t>
            </a:r>
            <a:r>
              <a:rPr lang="en-US" dirty="0" smtClean="0"/>
              <a:t>of food </a:t>
            </a:r>
            <a:r>
              <a:rPr lang="en-US" dirty="0"/>
              <a:t>debris, and food debris is not an important cause of gingivitis.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5269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000" b="1" i="1" dirty="0" smtClean="0">
                <a:solidFill>
                  <a:srgbClr val="FFFF00"/>
                </a:solidFill>
              </a:rPr>
              <a:t>Dental stains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Pigmented </a:t>
            </a:r>
            <a:r>
              <a:rPr lang="en-US" sz="2800" dirty="0"/>
              <a:t>deposits on the tooth surface are called </a:t>
            </a:r>
            <a:r>
              <a:rPr lang="en-US" sz="2800" i="1" dirty="0"/>
              <a:t>dental stains.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primarily </a:t>
            </a:r>
            <a:r>
              <a:rPr lang="en-US" sz="2800" dirty="0"/>
              <a:t>an esthetic problem and do not cause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inflammation of the gingiva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/>
              <a:t>use of tobacco </a:t>
            </a:r>
            <a:r>
              <a:rPr lang="en-US" sz="2800" dirty="0" smtClean="0"/>
              <a:t>products,</a:t>
            </a:r>
            <a:r>
              <a:rPr lang="en-US" sz="2800" dirty="0"/>
              <a:t> </a:t>
            </a:r>
            <a:r>
              <a:rPr lang="en-US" sz="2800" dirty="0" smtClean="0"/>
              <a:t>coffee</a:t>
            </a:r>
            <a:r>
              <a:rPr lang="en-US" sz="2800" dirty="0"/>
              <a:t>, tea, certain </a:t>
            </a:r>
            <a:r>
              <a:rPr lang="en-US" sz="2800" dirty="0" err="1"/>
              <a:t>mouthrinses</a:t>
            </a:r>
            <a:r>
              <a:rPr lang="en-US" sz="2800" dirty="0"/>
              <a:t>, and pigments in foods can </a:t>
            </a:r>
            <a:r>
              <a:rPr lang="en-US" sz="2800" dirty="0" smtClean="0"/>
              <a:t>contribute </a:t>
            </a:r>
            <a:r>
              <a:rPr lang="en-IN" sz="2800" dirty="0" smtClean="0"/>
              <a:t>to </a:t>
            </a:r>
            <a:r>
              <a:rPr lang="en-IN" sz="2800" dirty="0"/>
              <a:t>stain formation.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33511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Other predisposing factors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Iatrogenic factors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Margins of restoration</a:t>
            </a:r>
          </a:p>
          <a:p>
            <a:pPr lvl="1" algn="just">
              <a:lnSpc>
                <a:spcPct val="150000"/>
              </a:lnSpc>
            </a:pPr>
            <a:r>
              <a:rPr lang="en-IN" sz="2800" dirty="0" smtClean="0"/>
              <a:t>Contours and open contacts</a:t>
            </a:r>
          </a:p>
          <a:p>
            <a:pPr lvl="1" algn="just">
              <a:lnSpc>
                <a:spcPct val="150000"/>
              </a:lnSpc>
            </a:pPr>
            <a:r>
              <a:rPr lang="en-IN" sz="2800" dirty="0" smtClean="0"/>
              <a:t>Materials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/>
              <a:t>Design of removable partial </a:t>
            </a:r>
            <a:r>
              <a:rPr lang="en-US" sz="2800" dirty="0" smtClean="0"/>
              <a:t>dentures</a:t>
            </a:r>
          </a:p>
          <a:p>
            <a:pPr lvl="1" algn="just">
              <a:lnSpc>
                <a:spcPct val="150000"/>
              </a:lnSpc>
            </a:pPr>
            <a:r>
              <a:rPr lang="en-IN" sz="2800" dirty="0"/>
              <a:t>Restorative dentistry </a:t>
            </a:r>
            <a:r>
              <a:rPr lang="en-IN" sz="2800" dirty="0" smtClean="0"/>
              <a:t>procedures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Malocclusion</a:t>
            </a:r>
          </a:p>
          <a:p>
            <a:pPr algn="just">
              <a:lnSpc>
                <a:spcPct val="150000"/>
              </a:lnSpc>
            </a:pPr>
            <a:r>
              <a:rPr lang="en-IN" sz="2800" dirty="0"/>
              <a:t>Parafunctional </a:t>
            </a:r>
            <a:r>
              <a:rPr lang="en-IN" sz="2800" dirty="0" smtClean="0"/>
              <a:t>habits</a:t>
            </a:r>
          </a:p>
        </p:txBody>
      </p:sp>
    </p:spTree>
    <p:extLst>
      <p:ext uri="{BB962C8B-B14F-4D97-AF65-F5344CB8AC3E}">
        <p14:creationId xmlns="" xmlns:p14="http://schemas.microsoft.com/office/powerpoint/2010/main" val="189918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6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285860"/>
          <a:ext cx="8229600" cy="5215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40043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INTRODUCTION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Affective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Desire 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CLASSIFICATION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COMPOSITION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FORMATION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THEORIES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448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ETIOLOGIC SIGNIFICANCE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797849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MATERIA ALBA, FOOD DEBRIS, AND DENTAL STAINS</a:t>
                      </a:r>
                      <a:endParaRPr lang="en-IN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448324">
                <a:tc>
                  <a:txBody>
                    <a:bodyPr/>
                    <a:lstStyle/>
                    <a:p>
                      <a:r>
                        <a:rPr lang="en-IN" sz="1600" b="0" dirty="0" smtClean="0">
                          <a:latin typeface="+mj-lt"/>
                        </a:rPr>
                        <a:t>Other predisposing factors</a:t>
                      </a:r>
                      <a:endParaRPr lang="en-IN" sz="16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FOOD IMPACTION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3250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MATERIALS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4483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PARAFUNCTIONAL</a:t>
                      </a:r>
                      <a:r>
                        <a:rPr lang="en-US" sz="1600" baseline="0" dirty="0" smtClean="0"/>
                        <a:t> HABIT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/>
              <a:t>Periodontal complications associated </a:t>
            </a:r>
            <a:r>
              <a:rPr lang="en-IN" sz="2800" dirty="0" smtClean="0"/>
              <a:t>with orthodontic </a:t>
            </a:r>
            <a:r>
              <a:rPr lang="en-IN" sz="2800" dirty="0"/>
              <a:t>therapy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Habits </a:t>
            </a:r>
            <a:r>
              <a:rPr lang="en-IN" sz="2800" dirty="0"/>
              <a:t>and self-inflicted </a:t>
            </a:r>
            <a:r>
              <a:rPr lang="en-IN" sz="2800" dirty="0" smtClean="0"/>
              <a:t>injuries</a:t>
            </a:r>
          </a:p>
          <a:p>
            <a:pPr lvl="1" algn="just">
              <a:lnSpc>
                <a:spcPct val="150000"/>
              </a:lnSpc>
            </a:pPr>
            <a:r>
              <a:rPr lang="en-US" sz="2800" dirty="0"/>
              <a:t>Trauma associated with oral </a:t>
            </a:r>
            <a:r>
              <a:rPr lang="en-US" sz="2800" dirty="0" smtClean="0"/>
              <a:t>jewelry</a:t>
            </a:r>
          </a:p>
          <a:p>
            <a:pPr lvl="1" algn="just">
              <a:lnSpc>
                <a:spcPct val="150000"/>
              </a:lnSpc>
            </a:pPr>
            <a:r>
              <a:rPr lang="en-IN" sz="2800" dirty="0"/>
              <a:t>Toothbrush </a:t>
            </a:r>
            <a:r>
              <a:rPr lang="en-IN" sz="2800" dirty="0" smtClean="0"/>
              <a:t>trauma</a:t>
            </a:r>
          </a:p>
          <a:p>
            <a:pPr lvl="1" algn="just">
              <a:lnSpc>
                <a:spcPct val="150000"/>
              </a:lnSpc>
            </a:pPr>
            <a:r>
              <a:rPr lang="en-IN" sz="2800" dirty="0"/>
              <a:t>Chemical </a:t>
            </a:r>
            <a:r>
              <a:rPr lang="en-IN" sz="2800" dirty="0" smtClean="0"/>
              <a:t>irritation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IN" sz="2400" dirty="0"/>
              <a:t>Smokeless </a:t>
            </a:r>
            <a:r>
              <a:rPr lang="en-IN" sz="2400" dirty="0" smtClean="0"/>
              <a:t>tobacco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IN" sz="2400" dirty="0"/>
              <a:t>Radiation therapy</a:t>
            </a:r>
          </a:p>
        </p:txBody>
      </p:sp>
    </p:spTree>
    <p:extLst>
      <p:ext uri="{BB962C8B-B14F-4D97-AF65-F5344CB8AC3E}">
        <p14:creationId xmlns="" xmlns:p14="http://schemas.microsoft.com/office/powerpoint/2010/main" val="190687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Iatrogenic factors</a:t>
            </a:r>
            <a:endParaRPr lang="en-IN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Inadequate dental procedures that contribute to </a:t>
            </a:r>
            <a:r>
              <a:rPr lang="en-US" sz="2800" dirty="0" smtClean="0"/>
              <a:t>the deterioration </a:t>
            </a:r>
            <a:r>
              <a:rPr lang="en-US" sz="2800" dirty="0"/>
              <a:t>of the periodontal tissues are referred to as </a:t>
            </a:r>
            <a:r>
              <a:rPr lang="en-US" sz="2800" b="1" i="1" dirty="0" smtClean="0">
                <a:solidFill>
                  <a:srgbClr val="FFC000"/>
                </a:solidFill>
              </a:rPr>
              <a:t>iatrogenic factors</a:t>
            </a:r>
            <a:r>
              <a:rPr lang="en-US" sz="2800" b="1" dirty="0">
                <a:solidFill>
                  <a:srgbClr val="FFC000"/>
                </a:solidFill>
              </a:rPr>
              <a:t>. </a:t>
            </a:r>
            <a:endParaRPr lang="en-US" sz="2800" b="1" dirty="0" smtClean="0">
              <a:solidFill>
                <a:srgbClr val="FFC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Eg</a:t>
            </a:r>
            <a:r>
              <a:rPr lang="en-US" sz="2800" dirty="0" smtClean="0"/>
              <a:t>: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/>
              <a:t>root </a:t>
            </a:r>
            <a:r>
              <a:rPr lang="en-US" sz="2200" dirty="0"/>
              <a:t>perforations, </a:t>
            </a:r>
            <a:endParaRPr lang="en-US" sz="2200" dirty="0" smtClean="0"/>
          </a:p>
          <a:p>
            <a:pPr lvl="1" algn="just">
              <a:lnSpc>
                <a:spcPct val="150000"/>
              </a:lnSpc>
            </a:pPr>
            <a:r>
              <a:rPr lang="en-US" sz="2200" dirty="0" smtClean="0"/>
              <a:t>vertical </a:t>
            </a:r>
            <a:r>
              <a:rPr lang="en-US" sz="2200" dirty="0"/>
              <a:t>root </a:t>
            </a:r>
            <a:r>
              <a:rPr lang="en-US" sz="2200" dirty="0" smtClean="0"/>
              <a:t>fractures, and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/>
              <a:t>endodontic </a:t>
            </a:r>
            <a:r>
              <a:rPr lang="en-US" sz="2200" dirty="0"/>
              <a:t>failures that may necessitate tooth extraction.</a:t>
            </a:r>
            <a:endParaRPr lang="en-IN" sz="2200" dirty="0"/>
          </a:p>
        </p:txBody>
      </p:sp>
    </p:spTree>
    <p:extLst>
      <p:ext uri="{BB962C8B-B14F-4D97-AF65-F5344CB8AC3E}">
        <p14:creationId xmlns="" xmlns:p14="http://schemas.microsoft.com/office/powerpoint/2010/main" val="3071150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MARGINS OF RESTORATIONS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Overhanging </a:t>
            </a:r>
            <a:r>
              <a:rPr lang="en-US" sz="2400" dirty="0"/>
              <a:t>margins of dental restorations contribute to </a:t>
            </a:r>
            <a:r>
              <a:rPr lang="en-US" sz="2400" dirty="0" smtClean="0"/>
              <a:t>the development </a:t>
            </a:r>
            <a:r>
              <a:rPr lang="en-US" sz="2400" dirty="0"/>
              <a:t>of periodontal disease </a:t>
            </a:r>
            <a:r>
              <a:rPr lang="en-US" sz="2400" dirty="0" smtClean="0"/>
              <a:t>by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(</a:t>
            </a:r>
            <a:r>
              <a:rPr lang="en-US" sz="2400" dirty="0"/>
              <a:t>1) changing the </a:t>
            </a:r>
            <a:r>
              <a:rPr lang="en-US" sz="2400" dirty="0" smtClean="0"/>
              <a:t>ecologic balance </a:t>
            </a:r>
            <a:r>
              <a:rPr lang="en-US" sz="2400" dirty="0"/>
              <a:t>of the gingival sulcus to an area that favors the growth </a:t>
            </a:r>
            <a:r>
              <a:rPr lang="en-US" sz="2400" dirty="0" smtClean="0"/>
              <a:t>of </a:t>
            </a:r>
            <a:r>
              <a:rPr lang="en-IN" sz="2400" dirty="0" smtClean="0"/>
              <a:t>disease-associated </a:t>
            </a:r>
            <a:r>
              <a:rPr lang="en-IN" sz="2400" dirty="0"/>
              <a:t>organisms (predominantly </a:t>
            </a:r>
            <a:r>
              <a:rPr lang="en-IN" sz="2400" dirty="0" smtClean="0"/>
              <a:t>gram-negative </a:t>
            </a:r>
            <a:r>
              <a:rPr lang="en-US" sz="2400" dirty="0" smtClean="0"/>
              <a:t>anaerobic </a:t>
            </a:r>
            <a:r>
              <a:rPr lang="en-US" sz="2400" dirty="0"/>
              <a:t>species) at the expense of the health-associated </a:t>
            </a:r>
            <a:r>
              <a:rPr lang="en-US" sz="2400" dirty="0" smtClean="0"/>
              <a:t>organisms (predominantly </a:t>
            </a:r>
            <a:r>
              <a:rPr lang="en-US" sz="2400" dirty="0"/>
              <a:t>gram-positive facultative species) and </a:t>
            </a:r>
            <a:endParaRPr lang="en-US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/>
              <a:t>(</a:t>
            </a:r>
            <a:r>
              <a:rPr lang="en-US" sz="2400" dirty="0"/>
              <a:t>2) </a:t>
            </a:r>
            <a:r>
              <a:rPr lang="en-US" sz="2400" dirty="0" smtClean="0"/>
              <a:t>inhibiting the </a:t>
            </a:r>
            <a:r>
              <a:rPr lang="en-US" sz="2400" dirty="0"/>
              <a:t>patient’s access to remove accumulated plaque.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4237652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Margin placement</a:t>
            </a:r>
            <a:endParaRPr lang="en-IN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24373214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05322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Roughness in the </a:t>
            </a:r>
            <a:r>
              <a:rPr lang="en-US" sz="2800" dirty="0" err="1"/>
              <a:t>subgingival</a:t>
            </a:r>
            <a:r>
              <a:rPr lang="en-US" sz="2800" dirty="0"/>
              <a:t> area is considered to be a </a:t>
            </a:r>
            <a:r>
              <a:rPr lang="en-US" sz="2800" dirty="0" smtClean="0"/>
              <a:t>major contributing </a:t>
            </a:r>
            <a:r>
              <a:rPr lang="en-US" sz="2800" dirty="0"/>
              <a:t>factor to plaque buildup and subsequent </a:t>
            </a:r>
            <a:r>
              <a:rPr lang="en-US" sz="2800" dirty="0" smtClean="0"/>
              <a:t>gingival inflammation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The </a:t>
            </a:r>
            <a:r>
              <a:rPr lang="en-US" sz="2800" dirty="0" err="1"/>
              <a:t>subgingival</a:t>
            </a:r>
            <a:r>
              <a:rPr lang="en-US" sz="2800" dirty="0"/>
              <a:t> zone is composed of the margin of </a:t>
            </a:r>
            <a:r>
              <a:rPr lang="en-US" sz="2800" dirty="0" smtClean="0"/>
              <a:t>the restoration</a:t>
            </a:r>
            <a:r>
              <a:rPr lang="en-US" sz="2800" dirty="0"/>
              <a:t>, the luting material, and the prepared and </a:t>
            </a:r>
            <a:r>
              <a:rPr lang="en-US" sz="2800" dirty="0" smtClean="0"/>
              <a:t>unprepared tooth </a:t>
            </a:r>
            <a:r>
              <a:rPr lang="en-US" sz="2800" dirty="0"/>
              <a:t>surfaces. 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542168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Sources of marginal roughness include 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grooves </a:t>
            </a:r>
            <a:r>
              <a:rPr lang="en-US" dirty="0"/>
              <a:t>and scratches in the surface of acrylic resin, porcelain, or gold restorations;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separation of the restoration margin and the luting material from </a:t>
            </a:r>
            <a:r>
              <a:rPr lang="en-US" dirty="0" smtClean="0"/>
              <a:t>the cervical </a:t>
            </a:r>
            <a:r>
              <a:rPr lang="en-US" dirty="0"/>
              <a:t>finish line, thereby exposing the rough surface of </a:t>
            </a:r>
            <a:r>
              <a:rPr lang="en-US" dirty="0" smtClean="0"/>
              <a:t>the prepared </a:t>
            </a:r>
            <a:r>
              <a:rPr lang="en-US" dirty="0"/>
              <a:t>tooth; 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dissolution </a:t>
            </a:r>
            <a:r>
              <a:rPr lang="en-US" dirty="0"/>
              <a:t>and disintegration of the luting </a:t>
            </a:r>
            <a:r>
              <a:rPr lang="en-US" dirty="0" smtClean="0"/>
              <a:t>material between </a:t>
            </a:r>
            <a:r>
              <a:rPr lang="en-US" dirty="0"/>
              <a:t>the preparation and the restoration, thereby leaving a </a:t>
            </a:r>
            <a:r>
              <a:rPr lang="en-US" dirty="0" smtClean="0"/>
              <a:t>space;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inadequate </a:t>
            </a:r>
            <a:r>
              <a:rPr lang="en-US" dirty="0"/>
              <a:t>marginal fit of the restoration.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2055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CONTOURS AND OPEN CONTACTS</a:t>
            </a:r>
            <a:endParaRPr lang="en-IN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92D050"/>
                </a:solidFill>
              </a:rPr>
              <a:t>Overcontoured</a:t>
            </a:r>
            <a:r>
              <a:rPr lang="en-US" sz="2800" b="1" dirty="0">
                <a:solidFill>
                  <a:srgbClr val="92D050"/>
                </a:solidFill>
              </a:rPr>
              <a:t> crowns </a:t>
            </a:r>
            <a:r>
              <a:rPr lang="en-US" sz="2800" dirty="0"/>
              <a:t>and restorations tend to accumulate </a:t>
            </a:r>
            <a:r>
              <a:rPr lang="en-US" sz="2800" dirty="0" smtClean="0"/>
              <a:t>plaque and </a:t>
            </a:r>
            <a:r>
              <a:rPr lang="en-US" sz="2800" dirty="0"/>
              <a:t>handicap oral hygiene measures in addition to </a:t>
            </a:r>
            <a:r>
              <a:rPr lang="en-US" sz="2800" dirty="0" smtClean="0"/>
              <a:t>possibly preventing </a:t>
            </a:r>
            <a:r>
              <a:rPr lang="en-US" sz="2800" dirty="0"/>
              <a:t>the self-cleaning mechanisms of the adjacent cheek, </a:t>
            </a:r>
            <a:r>
              <a:rPr lang="en-US" sz="2800" dirty="0" smtClean="0"/>
              <a:t>lips, and tongue.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92D050"/>
                </a:solidFill>
              </a:rPr>
              <a:t>Undercontoured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crowns </a:t>
            </a:r>
            <a:r>
              <a:rPr lang="en-US" sz="2800" dirty="0" smtClean="0"/>
              <a:t>do </a:t>
            </a:r>
            <a:r>
              <a:rPr lang="en-US" sz="2800" dirty="0"/>
              <a:t>not retain as much plaque as </a:t>
            </a:r>
            <a:r>
              <a:rPr lang="en-US" sz="2800" dirty="0" err="1" smtClean="0"/>
              <a:t>overcontoured</a:t>
            </a:r>
            <a:r>
              <a:rPr lang="en-US" sz="2800" dirty="0"/>
              <a:t> </a:t>
            </a:r>
            <a:r>
              <a:rPr lang="en-US" sz="2800" dirty="0" smtClean="0"/>
              <a:t>crowns.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Restorations that fail to reestablish adequate interproximal embrasure spaces are associated with papillary inflammation.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2936451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78458"/>
            <a:ext cx="5372456" cy="36245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458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FOOD </a:t>
            </a:r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IMPACTION</a:t>
            </a:r>
            <a:endParaRPr lang="en-IN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/>
              <a:t>Definition:</a:t>
            </a:r>
            <a:r>
              <a:rPr lang="en-US" sz="2800" b="1" i="1" dirty="0" smtClean="0">
                <a:solidFill>
                  <a:srgbClr val="FFFF00"/>
                </a:solidFill>
              </a:rPr>
              <a:t> forceful </a:t>
            </a:r>
            <a:r>
              <a:rPr lang="en-US" sz="2800" b="1" i="1" dirty="0">
                <a:solidFill>
                  <a:srgbClr val="FFFF00"/>
                </a:solidFill>
              </a:rPr>
              <a:t>wedging of food into the periodontium </a:t>
            </a:r>
            <a:r>
              <a:rPr lang="en-US" sz="2800" b="1" i="1" dirty="0" smtClean="0">
                <a:solidFill>
                  <a:srgbClr val="FFFF00"/>
                </a:solidFill>
              </a:rPr>
              <a:t>by occlusal </a:t>
            </a:r>
            <a:r>
              <a:rPr lang="en-US" sz="2800" b="1" i="1" dirty="0">
                <a:solidFill>
                  <a:srgbClr val="FFFF00"/>
                </a:solidFill>
              </a:rPr>
              <a:t>forces. </a:t>
            </a:r>
            <a:endParaRPr lang="en-US" sz="2800" b="1" i="1" dirty="0" smtClean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As </a:t>
            </a:r>
            <a:r>
              <a:rPr lang="en-US" sz="2800" dirty="0"/>
              <a:t>the teeth wear down, their originally </a:t>
            </a:r>
            <a:r>
              <a:rPr lang="en-US" sz="2800" dirty="0" smtClean="0"/>
              <a:t>convex proximal </a:t>
            </a:r>
            <a:r>
              <a:rPr lang="en-US" sz="2800" dirty="0"/>
              <a:t>surfaces become flattened, and the wedging effect of </a:t>
            </a:r>
            <a:r>
              <a:rPr lang="en-US" sz="2800" dirty="0" smtClean="0"/>
              <a:t>the opposing </a:t>
            </a:r>
            <a:r>
              <a:rPr lang="en-US" sz="2800" dirty="0"/>
              <a:t>cusp is exaggerated. 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429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92D050"/>
                </a:solidFill>
              </a:rPr>
              <a:t>Cusps that tend to forcibly wedge food into interproximal embrasures are known as </a:t>
            </a:r>
            <a:r>
              <a:rPr lang="en-US" b="1" i="1" dirty="0">
                <a:solidFill>
                  <a:srgbClr val="92D050"/>
                </a:solidFill>
              </a:rPr>
              <a:t>PLUNGER CUSPS.</a:t>
            </a:r>
            <a:endParaRPr lang="en-IN" b="1" dirty="0">
              <a:solidFill>
                <a:srgbClr val="92D05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dirty="0" smtClean="0"/>
              <a:t>	These </a:t>
            </a:r>
            <a:r>
              <a:rPr lang="en-IN" dirty="0"/>
              <a:t>plunger cusp </a:t>
            </a:r>
            <a:r>
              <a:rPr lang="en-IN" dirty="0" smtClean="0"/>
              <a:t>are </a:t>
            </a:r>
            <a:r>
              <a:rPr lang="en-US" dirty="0" smtClean="0"/>
              <a:t>usually </a:t>
            </a:r>
            <a:r>
              <a:rPr lang="en-US" dirty="0"/>
              <a:t>the functional cusp (i.e.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palatal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cusp of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maxillary teeth and buccal cusp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of mandibular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teeth</a:t>
            </a:r>
            <a:r>
              <a:rPr lang="en-US" dirty="0"/>
              <a:t>) and sometimes </a:t>
            </a:r>
            <a:r>
              <a:rPr lang="en-US" dirty="0" smtClean="0"/>
              <a:t>palatal incline </a:t>
            </a:r>
            <a:r>
              <a:rPr lang="en-US" dirty="0"/>
              <a:t>of maxillary buccal cusp &amp; </a:t>
            </a:r>
            <a:r>
              <a:rPr lang="en-US" dirty="0" smtClean="0"/>
              <a:t>buccal </a:t>
            </a:r>
            <a:r>
              <a:rPr lang="en-IN" dirty="0" smtClean="0"/>
              <a:t>incline </a:t>
            </a:r>
            <a:r>
              <a:rPr lang="en-IN" dirty="0"/>
              <a:t>of lingual cusp.</a:t>
            </a:r>
          </a:p>
        </p:txBody>
      </p:sp>
    </p:spTree>
    <p:extLst>
      <p:ext uri="{BB962C8B-B14F-4D97-AF65-F5344CB8AC3E}">
        <p14:creationId xmlns="" xmlns:p14="http://schemas.microsoft.com/office/powerpoint/2010/main" val="136942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429288"/>
          </a:xfrm>
        </p:spPr>
        <p:txBody>
          <a:bodyPr>
            <a:noAutofit/>
          </a:bodyPr>
          <a:lstStyle/>
          <a:p>
            <a:pPr algn="ctr" fontAlgn="t">
              <a:buNone/>
            </a:pPr>
            <a:r>
              <a:rPr lang="en-US" sz="2000" b="1" u="sng" dirty="0" smtClean="0">
                <a:solidFill>
                  <a:srgbClr val="FFFF00"/>
                </a:solidFill>
              </a:rPr>
              <a:t>PART I</a:t>
            </a:r>
          </a:p>
          <a:p>
            <a:pPr fontAlgn="t">
              <a:buNone/>
            </a:pPr>
            <a:endParaRPr lang="en-US" sz="2000" dirty="0" smtClean="0"/>
          </a:p>
          <a:p>
            <a:pPr fontAlgn="t">
              <a:buNone/>
            </a:pPr>
            <a:r>
              <a:rPr lang="en-US" sz="2000" dirty="0" smtClean="0"/>
              <a:t>INTRODUCTION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DEFINITION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CLASSIFICATION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COMPOSITION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FORMATION</a:t>
            </a:r>
          </a:p>
          <a:p>
            <a:pPr algn="ctr" fontAlgn="t">
              <a:buNone/>
            </a:pPr>
            <a:r>
              <a:rPr lang="en-US" sz="2000" b="1" u="sng" dirty="0" smtClean="0">
                <a:solidFill>
                  <a:srgbClr val="FFFF00"/>
                </a:solidFill>
              </a:rPr>
              <a:t>PART II</a:t>
            </a:r>
            <a:endParaRPr lang="en-IN" sz="2000" b="1" u="sng" dirty="0" smtClean="0">
              <a:solidFill>
                <a:srgbClr val="FFFF00"/>
              </a:solidFill>
            </a:endParaRPr>
          </a:p>
          <a:p>
            <a:pPr fontAlgn="t">
              <a:buNone/>
            </a:pPr>
            <a:r>
              <a:rPr lang="en-US" sz="2000" dirty="0" smtClean="0"/>
              <a:t>THEORIES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ETIOLOGIC SIGNIFICANCE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MATERIA ALBA, FOOD DEBRIS, AND DENTAL STAINS</a:t>
            </a:r>
            <a:endParaRPr lang="en-IN" sz="2000" dirty="0" smtClean="0"/>
          </a:p>
          <a:p>
            <a:pPr fontAlgn="t">
              <a:buNone/>
            </a:pPr>
            <a:r>
              <a:rPr lang="en-IN" sz="2000" dirty="0" smtClean="0"/>
              <a:t>OTHER PREDISPOSING FACTORS</a:t>
            </a:r>
          </a:p>
          <a:p>
            <a:pPr fontAlgn="t">
              <a:buNone/>
            </a:pPr>
            <a:r>
              <a:rPr lang="en-US" sz="2000" dirty="0" smtClean="0"/>
              <a:t>FOOD IMPACTION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MATERIALS</a:t>
            </a:r>
            <a:endParaRPr lang="en-IN" sz="2000" dirty="0" smtClean="0"/>
          </a:p>
          <a:p>
            <a:pPr fontAlgn="t">
              <a:buNone/>
            </a:pPr>
            <a:r>
              <a:rPr lang="en-US" sz="2000" dirty="0" smtClean="0"/>
              <a:t>PARAFUNCTIONAL HABIT</a:t>
            </a:r>
          </a:p>
          <a:p>
            <a:pPr fontAlgn="t">
              <a:buNone/>
            </a:pPr>
            <a:r>
              <a:rPr lang="en-US" sz="2000" dirty="0" smtClean="0"/>
              <a:t>SUMMARY</a:t>
            </a:r>
          </a:p>
          <a:p>
            <a:pPr fontAlgn="t">
              <a:buNone/>
            </a:pPr>
            <a:r>
              <a:rPr lang="en-US" sz="2000" dirty="0" smtClean="0"/>
              <a:t>REFERENCE</a:t>
            </a:r>
            <a:endParaRPr lang="en-IN" sz="2000" dirty="0" smtClean="0"/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forceful wedging of food normally is 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prevented </a:t>
            </a:r>
            <a:r>
              <a:rPr lang="en-IN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 the:</a:t>
            </a:r>
            <a:endParaRPr lang="en-IN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/>
              <a:t> Integrity and location of proximal contact,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The contour of the marginal ridge </a:t>
            </a:r>
            <a:r>
              <a:rPr lang="en-US" sz="2800" dirty="0" smtClean="0"/>
              <a:t>and </a:t>
            </a:r>
            <a:r>
              <a:rPr lang="en-IN" sz="2800" dirty="0" smtClean="0"/>
              <a:t>developmental </a:t>
            </a:r>
            <a:r>
              <a:rPr lang="en-IN" sz="2800" dirty="0"/>
              <a:t>grooves, and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 The contour of the facial and the </a:t>
            </a:r>
            <a:r>
              <a:rPr lang="en-US" sz="2800" dirty="0" smtClean="0"/>
              <a:t>lingual </a:t>
            </a:r>
            <a:r>
              <a:rPr lang="en-IN" sz="2800" dirty="0" smtClean="0"/>
              <a:t>surfaces</a:t>
            </a:r>
            <a:r>
              <a:rPr lang="en-IN" sz="2800" dirty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="" xmlns:p14="http://schemas.microsoft.com/office/powerpoint/2010/main" val="251308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Common areas of food impaction: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1</a:t>
            </a:r>
            <a:r>
              <a:rPr lang="en-IN" dirty="0"/>
              <a:t>. </a:t>
            </a:r>
            <a:r>
              <a:rPr lang="en-IN" dirty="0" smtClean="0"/>
              <a:t>Vertical </a:t>
            </a:r>
            <a:r>
              <a:rPr lang="en-IN" dirty="0"/>
              <a:t>impaction </a:t>
            </a:r>
          </a:p>
          <a:p>
            <a:pPr marL="347980" lvl="1" indent="0">
              <a:buNone/>
            </a:pPr>
            <a:r>
              <a:rPr lang="en-IN" dirty="0" smtClean="0"/>
              <a:t>A</a:t>
            </a:r>
            <a:r>
              <a:rPr lang="en-IN" dirty="0"/>
              <a:t>. Open </a:t>
            </a:r>
            <a:r>
              <a:rPr lang="en-IN" dirty="0" smtClean="0"/>
              <a:t>contacts</a:t>
            </a:r>
          </a:p>
          <a:p>
            <a:pPr marL="347980" lvl="1" indent="0">
              <a:buNone/>
            </a:pPr>
            <a:r>
              <a:rPr lang="en-IN" dirty="0"/>
              <a:t>B. Irregular marginal </a:t>
            </a:r>
            <a:r>
              <a:rPr lang="en-IN" dirty="0" smtClean="0"/>
              <a:t>ridge</a:t>
            </a:r>
          </a:p>
          <a:p>
            <a:pPr marL="347980" lvl="1" indent="0">
              <a:buNone/>
            </a:pPr>
            <a:r>
              <a:rPr lang="en-IN" dirty="0"/>
              <a:t>C. Plunger </a:t>
            </a:r>
            <a:r>
              <a:rPr lang="en-IN" dirty="0" smtClean="0"/>
              <a:t>cusp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09876"/>
            <a:ext cx="2952328" cy="1944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370078"/>
            <a:ext cx="3696655" cy="1806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260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Horizontal (lateral) food impaction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525424"/>
            <a:ext cx="4977112" cy="38967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860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According to Hirschfield (1930) ……Factors </a:t>
            </a:r>
            <a:r>
              <a:rPr lang="en-IN" sz="28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Causing </a:t>
            </a:r>
            <a:r>
              <a:rPr lang="en-IN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Food Impaction</a:t>
            </a:r>
            <a:endParaRPr lang="en-IN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7980" lvl="1" indent="0">
              <a:buNone/>
            </a:pPr>
            <a:r>
              <a:rPr lang="en-IN" dirty="0"/>
              <a:t>Class I: Occlusal wear</a:t>
            </a:r>
          </a:p>
          <a:p>
            <a:pPr marL="347980" lvl="1" indent="0">
              <a:buNone/>
            </a:pPr>
            <a:r>
              <a:rPr lang="en-US" dirty="0" smtClean="0"/>
              <a:t>Class </a:t>
            </a:r>
            <a:r>
              <a:rPr lang="en-US" dirty="0"/>
              <a:t>II: Loss of proximal contact</a:t>
            </a:r>
          </a:p>
          <a:p>
            <a:pPr marL="347980" lvl="1" indent="0">
              <a:buNone/>
            </a:pPr>
            <a:r>
              <a:rPr lang="en-US" dirty="0"/>
              <a:t>Class III: Extrusion beyond the occlusal plane</a:t>
            </a:r>
          </a:p>
          <a:p>
            <a:pPr marL="347980" lvl="1" indent="0">
              <a:buNone/>
            </a:pPr>
            <a:r>
              <a:rPr lang="en-US" dirty="0"/>
              <a:t>Class IV: Congenital morphological abnormality</a:t>
            </a:r>
          </a:p>
          <a:p>
            <a:pPr marL="347980" lvl="1" indent="0">
              <a:buNone/>
            </a:pPr>
            <a:r>
              <a:rPr lang="en-US" dirty="0"/>
              <a:t>Class V: Improperly constructed restorations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455925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b="1" dirty="0" err="1" smtClean="0">
                <a:solidFill>
                  <a:srgbClr val="FFC000"/>
                </a:solidFill>
              </a:rPr>
              <a:t>Sequele</a:t>
            </a:r>
            <a:r>
              <a:rPr lang="en-IN" sz="3200" b="1" dirty="0" smtClean="0">
                <a:solidFill>
                  <a:srgbClr val="FFC000"/>
                </a:solidFill>
              </a:rPr>
              <a:t> </a:t>
            </a:r>
            <a:r>
              <a:rPr lang="en-IN" sz="3200" b="1" dirty="0">
                <a:solidFill>
                  <a:srgbClr val="FFC000"/>
                </a:solidFill>
              </a:rPr>
              <a:t>of Food Impaction</a:t>
            </a:r>
            <a:endParaRPr lang="en-IN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5602"/>
          <a:stretch/>
        </p:blipFill>
        <p:spPr>
          <a:xfrm>
            <a:off x="467544" y="1484784"/>
            <a:ext cx="8318295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1520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sz="3200" b="1" dirty="0">
                <a:solidFill>
                  <a:srgbClr val="00B050"/>
                </a:solidFill>
              </a:rPr>
              <a:t>Signs &amp; Symptoms: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628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IN" b="1" dirty="0" smtClean="0"/>
              <a:t>1</a:t>
            </a:r>
            <a:r>
              <a:rPr lang="en-IN" b="1" dirty="0"/>
              <a:t>. </a:t>
            </a:r>
            <a:r>
              <a:rPr lang="en-I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DISCOMFORT</a:t>
            </a:r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A. Feeling of pressure</a:t>
            </a:r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B. Vague pain</a:t>
            </a:r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C. Root caries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IN" b="1" dirty="0"/>
              <a:t>2. </a:t>
            </a:r>
            <a:r>
              <a:rPr lang="en-IN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PERIODONTAL CHANGES</a:t>
            </a:r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A. Gingival inflammation-bleeding &amp; </a:t>
            </a:r>
            <a:r>
              <a:rPr lang="en-IN" dirty="0" smtClean="0"/>
              <a:t>foul taste</a:t>
            </a:r>
            <a:endParaRPr lang="en-IN" dirty="0"/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B. Gingival recession</a:t>
            </a:r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C. </a:t>
            </a:r>
            <a:r>
              <a:rPr lang="en-IN" dirty="0" smtClean="0"/>
              <a:t>Periodontitis</a:t>
            </a:r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D. Periodontal abscess formation</a:t>
            </a:r>
          </a:p>
          <a:p>
            <a:pPr marL="347980" lvl="1" indent="0" algn="just">
              <a:lnSpc>
                <a:spcPct val="160000"/>
              </a:lnSpc>
              <a:buNone/>
            </a:pPr>
            <a:r>
              <a:rPr lang="en-IN" dirty="0"/>
              <a:t>E. Alveolar bone loss - vertical</a:t>
            </a:r>
          </a:p>
        </p:txBody>
      </p:sp>
    </p:spTree>
    <p:extLst>
      <p:ext uri="{BB962C8B-B14F-4D97-AF65-F5344CB8AC3E}">
        <p14:creationId xmlns="" xmlns:p14="http://schemas.microsoft.com/office/powerpoint/2010/main" val="2108205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Materials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Excessive </a:t>
            </a:r>
            <a:r>
              <a:rPr lang="en-US" sz="2800" dirty="0" err="1" smtClean="0"/>
              <a:t>pontic</a:t>
            </a:r>
            <a:r>
              <a:rPr lang="en-US" sz="2800" dirty="0" smtClean="0"/>
              <a:t>-to-tissue </a:t>
            </a:r>
            <a:r>
              <a:rPr lang="en-US" sz="2800" dirty="0"/>
              <a:t>contact, </a:t>
            </a:r>
            <a:r>
              <a:rPr lang="en-US" sz="2800" dirty="0" smtClean="0"/>
              <a:t>contributes </a:t>
            </a:r>
            <a:r>
              <a:rPr lang="en-US" sz="2800" dirty="0"/>
              <a:t>to plaque accumulation that will cause </a:t>
            </a:r>
            <a:r>
              <a:rPr lang="en-US" sz="2800" dirty="0" smtClean="0"/>
              <a:t>gingival inflammation </a:t>
            </a:r>
            <a:r>
              <a:rPr lang="en-US" sz="2800" dirty="0"/>
              <a:t>and possibly the formation of </a:t>
            </a:r>
            <a:r>
              <a:rPr lang="en-US" sz="2800" dirty="0" err="1"/>
              <a:t>pseudopockets</a:t>
            </a:r>
            <a:r>
              <a:rPr lang="en-US" sz="2800" dirty="0"/>
              <a:t>.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303459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Design of removable partial dentures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Partial </a:t>
            </a:r>
            <a:r>
              <a:rPr lang="en-US" sz="2800" dirty="0"/>
              <a:t>dentures that are worn during both </a:t>
            </a:r>
            <a:r>
              <a:rPr lang="en-US" sz="2800" dirty="0" smtClean="0"/>
              <a:t>night and </a:t>
            </a:r>
            <a:r>
              <a:rPr lang="en-US" sz="2800" dirty="0"/>
              <a:t>day induce more plaque formation than those worn only </a:t>
            </a:r>
            <a:r>
              <a:rPr lang="en-US" sz="2800" dirty="0" smtClean="0"/>
              <a:t>during the </a:t>
            </a:r>
            <a:r>
              <a:rPr lang="en-US" sz="2800" dirty="0"/>
              <a:t>daytime. 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968598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Restorative dentistry procedures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The use of rubber dam clamps, matrix bands, and burs in such </a:t>
            </a:r>
            <a:r>
              <a:rPr lang="en-US" sz="2800" dirty="0" smtClean="0"/>
              <a:t>a manner </a:t>
            </a:r>
            <a:r>
              <a:rPr lang="en-US" sz="2800" dirty="0"/>
              <a:t>as to lacerate the gingiva results in varying degrees </a:t>
            </a:r>
            <a:r>
              <a:rPr lang="en-US" sz="2800" dirty="0" smtClean="0"/>
              <a:t>of mechanical </a:t>
            </a:r>
            <a:r>
              <a:rPr lang="en-US" sz="2800" dirty="0"/>
              <a:t>trauma and inflammation.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/>
              <a:t>forceful packing of a gingival </a:t>
            </a:r>
            <a:r>
              <a:rPr lang="en-US" sz="2800" dirty="0" smtClean="0"/>
              <a:t>retraction cord </a:t>
            </a:r>
            <a:r>
              <a:rPr lang="en-US" sz="2800" dirty="0"/>
              <a:t>into the sulcus </a:t>
            </a: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2442902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Parafunctional habits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92D050"/>
                </a:solidFill>
              </a:rPr>
              <a:t>Bruxism</a:t>
            </a:r>
            <a:r>
              <a:rPr lang="en-US" i="1" dirty="0" smtClean="0"/>
              <a:t>…………..</a:t>
            </a:r>
            <a:r>
              <a:rPr lang="en-US" dirty="0" smtClean="0"/>
              <a:t>grinding of the </a:t>
            </a:r>
            <a:r>
              <a:rPr lang="en-US" dirty="0"/>
              <a:t>teeth, </a:t>
            </a:r>
            <a:endParaRPr lang="en-US" dirty="0" smtClean="0"/>
          </a:p>
          <a:p>
            <a:pPr lvl="1" algn="just">
              <a:lnSpc>
                <a:spcPct val="150000"/>
              </a:lnSpc>
            </a:pPr>
            <a:r>
              <a:rPr lang="en-US" dirty="0"/>
              <a:t>excessive tooth wear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b="1" i="1" dirty="0" smtClean="0">
                <a:solidFill>
                  <a:srgbClr val="92D050"/>
                </a:solidFill>
              </a:rPr>
              <a:t>Clenching</a:t>
            </a:r>
            <a:r>
              <a:rPr lang="en-US" i="1" dirty="0" smtClean="0"/>
              <a:t>………</a:t>
            </a:r>
            <a:r>
              <a:rPr lang="en-US" dirty="0" smtClean="0"/>
              <a:t>when </a:t>
            </a:r>
            <a:r>
              <a:rPr lang="en-US" dirty="0"/>
              <a:t>a person holds the teeth </a:t>
            </a:r>
            <a:r>
              <a:rPr lang="en-US" dirty="0" smtClean="0"/>
              <a:t>firmly together </a:t>
            </a:r>
            <a:r>
              <a:rPr lang="en-US" dirty="0"/>
              <a:t>with significant </a:t>
            </a:r>
            <a:r>
              <a:rPr lang="en-US" dirty="0" smtClean="0"/>
              <a:t>force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associated </a:t>
            </a:r>
            <a:r>
              <a:rPr lang="en-US" dirty="0"/>
              <a:t>with masticatory </a:t>
            </a:r>
            <a:r>
              <a:rPr lang="en-US" dirty="0" smtClean="0"/>
              <a:t>system </a:t>
            </a:r>
            <a:r>
              <a:rPr lang="en-IN" dirty="0" smtClean="0"/>
              <a:t>disorders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8053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C000"/>
                </a:solidFill>
              </a:rPr>
              <a:t>Theories on Mineralization of Calculus</a:t>
            </a:r>
            <a:endParaRPr lang="en-IN" sz="3200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/>
              <a:t>Periodontal complications associated with</a:t>
            </a:r>
            <a:br>
              <a:rPr lang="en-IN" sz="2800" b="1" dirty="0"/>
            </a:br>
            <a:r>
              <a:rPr lang="en-IN" sz="2800" b="1" dirty="0"/>
              <a:t>orthodontic therapy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Favors plaque</a:t>
            </a:r>
            <a:r>
              <a:rPr lang="en-US" dirty="0"/>
              <a:t> </a:t>
            </a:r>
            <a:r>
              <a:rPr lang="en-US" dirty="0" smtClean="0"/>
              <a:t>retention</a:t>
            </a:r>
            <a:r>
              <a:rPr lang="en-US" dirty="0"/>
              <a:t>, by directly injuring the gingiva as a result of </a:t>
            </a:r>
            <a:endParaRPr lang="en-US" dirty="0" smtClean="0"/>
          </a:p>
          <a:p>
            <a:pPr lvl="1" algn="just">
              <a:lnSpc>
                <a:spcPct val="150000"/>
              </a:lnSpc>
            </a:pPr>
            <a:r>
              <a:rPr lang="en-US" dirty="0"/>
              <a:t>Overextended bands, and </a:t>
            </a:r>
          </a:p>
          <a:p>
            <a:pPr lvl="1" algn="just">
              <a:lnSpc>
                <a:spcPct val="150000"/>
              </a:lnSpc>
            </a:pPr>
            <a:r>
              <a:rPr lang="en-US" dirty="0"/>
              <a:t>by creating excessive forces, unfavorable forces, or both on the tooth and its supporting structures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Increase in </a:t>
            </a:r>
            <a:r>
              <a:rPr lang="en-IN" sz="2800" i="1" dirty="0" err="1" smtClean="0"/>
              <a:t>Prevotella</a:t>
            </a:r>
            <a:r>
              <a:rPr lang="en-IN" sz="2800" i="1" dirty="0" smtClean="0"/>
              <a:t> </a:t>
            </a:r>
            <a:r>
              <a:rPr lang="en-IN" sz="2800" i="1" dirty="0" err="1" smtClean="0"/>
              <a:t>melaninogenica</a:t>
            </a:r>
            <a:r>
              <a:rPr lang="en-IN" sz="2800" i="1" dirty="0"/>
              <a:t>, </a:t>
            </a:r>
            <a:r>
              <a:rPr lang="en-IN" sz="2800" i="1" dirty="0" err="1"/>
              <a:t>Prevotella</a:t>
            </a:r>
            <a:r>
              <a:rPr lang="en-IN" sz="2800" i="1" dirty="0"/>
              <a:t> intermedia, </a:t>
            </a:r>
            <a:r>
              <a:rPr lang="en-IN" sz="2800" dirty="0"/>
              <a:t>and </a:t>
            </a:r>
            <a:r>
              <a:rPr lang="en-IN" sz="2800" i="1" dirty="0" err="1"/>
              <a:t>Actinomyces</a:t>
            </a:r>
            <a:r>
              <a:rPr lang="en-IN" sz="2800" i="1" dirty="0"/>
              <a:t> </a:t>
            </a:r>
            <a:r>
              <a:rPr lang="en-IN" sz="2800" i="1" dirty="0" err="1" smtClean="0"/>
              <a:t>odontolyticus</a:t>
            </a:r>
            <a:r>
              <a:rPr lang="en-IN" sz="2800" i="1" dirty="0" smtClean="0"/>
              <a:t> </a:t>
            </a:r>
            <a:r>
              <a:rPr lang="en-IN" sz="2800" dirty="0" smtClean="0"/>
              <a:t>is seen.</a:t>
            </a: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810868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276872"/>
            <a:ext cx="3913270" cy="2454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079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Habits and self-inflicted injuries</a:t>
            </a:r>
            <a:endParaRPr lang="en-I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78330563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709101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Radiation therapy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induces </a:t>
            </a:r>
            <a:r>
              <a:rPr lang="en-US" sz="2800" dirty="0"/>
              <a:t>an </a:t>
            </a:r>
            <a:r>
              <a:rPr lang="en-US" sz="2800" dirty="0" err="1"/>
              <a:t>obliterative</a:t>
            </a:r>
            <a:r>
              <a:rPr lang="en-US" sz="2800" dirty="0"/>
              <a:t> endarteritis that </a:t>
            </a:r>
            <a:r>
              <a:rPr lang="en-US" sz="2800" dirty="0" smtClean="0"/>
              <a:t>results in </a:t>
            </a:r>
            <a:r>
              <a:rPr lang="en-US" sz="2800" dirty="0"/>
              <a:t>soft tissue ischemia and fibrosis;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irradiated </a:t>
            </a:r>
            <a:r>
              <a:rPr lang="en-US" sz="2800" dirty="0"/>
              <a:t>bone </a:t>
            </a:r>
            <a:r>
              <a:rPr lang="en-US" sz="2800" dirty="0" smtClean="0"/>
              <a:t>becomes </a:t>
            </a:r>
            <a:r>
              <a:rPr lang="en-US" sz="2800" dirty="0" err="1" smtClean="0"/>
              <a:t>hypovascular</a:t>
            </a:r>
            <a:r>
              <a:rPr lang="en-US" sz="2800" dirty="0" smtClean="0"/>
              <a:t> </a:t>
            </a:r>
            <a:r>
              <a:rPr lang="en-US" sz="2800" dirty="0"/>
              <a:t>and hypoxic. </a:t>
            </a:r>
            <a:endParaRPr lang="en-US" sz="2800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Adverse </a:t>
            </a:r>
            <a:r>
              <a:rPr lang="en-US" sz="2800" dirty="0"/>
              <a:t>effects of head and neck </a:t>
            </a:r>
            <a:r>
              <a:rPr lang="en-US" sz="2800" dirty="0" smtClean="0"/>
              <a:t>radiation therapy include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/>
              <a:t>dermatitis and </a:t>
            </a:r>
            <a:r>
              <a:rPr lang="en-US" dirty="0" err="1"/>
              <a:t>mucositis</a:t>
            </a:r>
            <a:r>
              <a:rPr lang="en-US" dirty="0"/>
              <a:t> of the irradiated area as </a:t>
            </a:r>
            <a:r>
              <a:rPr lang="en-US" dirty="0" smtClean="0"/>
              <a:t>well as </a:t>
            </a:r>
            <a:r>
              <a:rPr lang="en-US" dirty="0"/>
              <a:t>muscle fibrosis and </a:t>
            </a:r>
            <a:r>
              <a:rPr lang="en-US" dirty="0" err="1"/>
              <a:t>trismus</a:t>
            </a:r>
            <a:r>
              <a:rPr lang="en-US" dirty="0"/>
              <a:t>, which may restrict access to the </a:t>
            </a:r>
            <a:r>
              <a:rPr lang="en-US" dirty="0" smtClean="0"/>
              <a:t>oral </a:t>
            </a:r>
            <a:r>
              <a:rPr lang="en-IN" dirty="0" smtClean="0"/>
              <a:t>cavity.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Xerostomia </a:t>
            </a:r>
            <a:r>
              <a:rPr lang="en-US" dirty="0"/>
              <a:t>results in greater </a:t>
            </a:r>
            <a:r>
              <a:rPr lang="en-US" dirty="0" smtClean="0"/>
              <a:t>plaque accumulation </a:t>
            </a:r>
            <a:r>
              <a:rPr lang="en-US" dirty="0"/>
              <a:t>and a reduced buffering capacity of saliva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54653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6237"/>
            <a:ext cx="8401080" cy="45262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IN" sz="2800" dirty="0" smtClean="0"/>
              <a:t>Calculus can also occur readily in germ free animals. </a:t>
            </a:r>
            <a:r>
              <a:rPr lang="en-IN" sz="2800" dirty="0" err="1" smtClean="0"/>
              <a:t>Calculocementum</a:t>
            </a:r>
            <a:r>
              <a:rPr lang="en-IN" sz="2800" dirty="0" smtClean="0"/>
              <a:t> is the calculus embedded deeply in the </a:t>
            </a:r>
            <a:r>
              <a:rPr lang="en-IN" sz="2800" dirty="0" err="1" smtClean="0"/>
              <a:t>cementum</a:t>
            </a:r>
            <a:r>
              <a:rPr lang="en-IN" sz="2800" dirty="0" smtClean="0"/>
              <a:t> and which appears morphologically similar to </a:t>
            </a:r>
            <a:r>
              <a:rPr lang="en-IN" sz="2800" dirty="0" err="1" smtClean="0"/>
              <a:t>cementum</a:t>
            </a:r>
            <a:r>
              <a:rPr lang="en-IN" sz="2800" dirty="0" smtClean="0"/>
              <a:t>.</a:t>
            </a:r>
          </a:p>
          <a:p>
            <a:pPr algn="just">
              <a:buNone/>
            </a:pPr>
            <a:endParaRPr lang="en-IN" sz="2800" dirty="0" smtClean="0"/>
          </a:p>
          <a:p>
            <a:pPr algn="just">
              <a:buNone/>
            </a:pPr>
            <a:r>
              <a:rPr lang="en-IN" sz="2800" dirty="0" smtClean="0"/>
              <a:t>Calculus is the most prominent plaque retentive</a:t>
            </a:r>
          </a:p>
          <a:p>
            <a:pPr algn="just">
              <a:buNone/>
            </a:pPr>
            <a:r>
              <a:rPr lang="en-IN" sz="2800" dirty="0" smtClean="0"/>
              <a:t>factor and is a secondary etiologic factor for</a:t>
            </a:r>
          </a:p>
          <a:p>
            <a:pPr algn="just">
              <a:buNone/>
            </a:pPr>
            <a:r>
              <a:rPr lang="en-IN" sz="2800" dirty="0" err="1" smtClean="0"/>
              <a:t>periodontitis</a:t>
            </a:r>
            <a:r>
              <a:rPr lang="en-IN" sz="2800" dirty="0" smtClean="0"/>
              <a:t>.</a:t>
            </a:r>
            <a:endParaRPr lang="en-IN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Newman MG, Takei HH, </a:t>
            </a:r>
            <a:r>
              <a:rPr lang="en-US" sz="2400" dirty="0" err="1" smtClean="0"/>
              <a:t>Klokkevold</a:t>
            </a:r>
            <a:r>
              <a:rPr lang="en-US" sz="2400" dirty="0" smtClean="0"/>
              <a:t> PR, Carranza FA. Carranza’s clinical </a:t>
            </a:r>
            <a:r>
              <a:rPr lang="en-US" sz="2400" dirty="0" err="1" smtClean="0"/>
              <a:t>periodontology</a:t>
            </a:r>
            <a:r>
              <a:rPr lang="en-US" sz="2400" dirty="0" smtClean="0"/>
              <a:t>, 10th ed. Saunders Elsevier; 2007.</a:t>
            </a:r>
          </a:p>
          <a:p>
            <a:r>
              <a:rPr lang="en-US" sz="2400" dirty="0" err="1" smtClean="0"/>
              <a:t>Lindhe</a:t>
            </a:r>
            <a:r>
              <a:rPr lang="en-US" sz="2400" dirty="0" smtClean="0"/>
              <a:t> J, Lang NP and </a:t>
            </a:r>
            <a:r>
              <a:rPr lang="en-US" sz="2400" dirty="0" err="1" smtClean="0"/>
              <a:t>Karring</a:t>
            </a:r>
            <a:r>
              <a:rPr lang="en-US" sz="2400" dirty="0" smtClean="0"/>
              <a:t> T. Clinical </a:t>
            </a:r>
            <a:r>
              <a:rPr lang="en-US" sz="2400" dirty="0" err="1" smtClean="0"/>
              <a:t>Periodontology</a:t>
            </a:r>
            <a:r>
              <a:rPr lang="en-US" sz="2400" dirty="0" smtClean="0"/>
              <a:t> and Implant Dentistry. 6th ed. Oxford (UK): Blackwell Publishing Ltd.; 2015.</a:t>
            </a:r>
          </a:p>
          <a:p>
            <a:r>
              <a:rPr lang="en-US" sz="2400" dirty="0" smtClean="0"/>
              <a:t>Newman MG, Takei HH, </a:t>
            </a:r>
            <a:r>
              <a:rPr lang="en-US" sz="2400" dirty="0" err="1" smtClean="0"/>
              <a:t>Klokkevold</a:t>
            </a:r>
            <a:r>
              <a:rPr lang="en-US" sz="2400" dirty="0" smtClean="0"/>
              <a:t> PR, Carranza FA. Carranza’s clinical </a:t>
            </a:r>
            <a:r>
              <a:rPr lang="en-US" sz="2400" dirty="0" err="1" smtClean="0"/>
              <a:t>periodontology</a:t>
            </a:r>
            <a:r>
              <a:rPr lang="en-US" sz="2400" dirty="0" smtClean="0"/>
              <a:t>, 13th ed. Saunders Elsevier; 2018.</a:t>
            </a:r>
          </a:p>
          <a:p>
            <a:pPr>
              <a:buNone/>
            </a:pPr>
            <a:endParaRPr lang="en-IN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THANK YOU</a:t>
            </a:r>
            <a:endParaRPr lang="en-IN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IN" sz="2400" b="1" dirty="0" smtClean="0">
                <a:solidFill>
                  <a:srgbClr val="FFC000"/>
                </a:solidFill>
              </a:rPr>
              <a:t>Mineral precipitation results from a local rise in the degree of saturation of calcium and phosphate ions, which may occur through the following mechanisms...</a:t>
            </a:r>
            <a:endParaRPr lang="en-IN" sz="24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812360" y="1772816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I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229600" cy="575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812360" y="47667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II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812360" y="476672"/>
            <a:ext cx="93610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chemeClr val="bg1"/>
                </a:solidFill>
              </a:rPr>
              <a:t>III</a:t>
            </a:r>
            <a:endParaRPr lang="en-I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7"/>
          <a:ext cx="822960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IN" sz="2800" b="1" dirty="0" smtClean="0">
                <a:solidFill>
                  <a:srgbClr val="FFC000"/>
                </a:solidFill>
              </a:rPr>
              <a:t>EPITACTIC CONCEPT, OR HETEROGENEOUS NUCLEATION.</a:t>
            </a:r>
            <a:endParaRPr lang="en-IN" sz="2800" b="1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1165</TotalTime>
  <Words>1888</Words>
  <Application>Microsoft Office PowerPoint</Application>
  <PresentationFormat>On-screen Show (4:3)</PresentationFormat>
  <Paragraphs>245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Foundry</vt:lpstr>
      <vt:lpstr>RUNGTA COLLEGE OF DENTAL SCIENCES AND RESEARCH,BHILAI</vt:lpstr>
      <vt:lpstr>SPECIFIC LEARNING OBJECTIVES</vt:lpstr>
      <vt:lpstr>CONTENT</vt:lpstr>
      <vt:lpstr>Theories on Mineralization of Calculus</vt:lpstr>
      <vt:lpstr>Mineral precipitation results from a local rise in the degree of saturation of calcium and phosphate ions, which may occur through the following mechanisms...</vt:lpstr>
      <vt:lpstr>Slide 6</vt:lpstr>
      <vt:lpstr>Slide 7</vt:lpstr>
      <vt:lpstr>Slide 8</vt:lpstr>
      <vt:lpstr>EPITACTIC CONCEPT, OR HETEROGENEOUS NUCLEATION.</vt:lpstr>
      <vt:lpstr>Slide 10</vt:lpstr>
      <vt:lpstr>ROLE OF MICROORGANISMS IN THE MINERALIZATION OF CALCULUS</vt:lpstr>
      <vt:lpstr>Etiologic Significance</vt:lpstr>
      <vt:lpstr>Slide 13</vt:lpstr>
      <vt:lpstr>Subgingival calculus is likely to be the product rather than the cause of periodontal pockets</vt:lpstr>
      <vt:lpstr>Slide 15</vt:lpstr>
      <vt:lpstr>MATERIA ALBA, FOOD DEBRIS, AND DENTAL STAINS</vt:lpstr>
      <vt:lpstr>Slide 17</vt:lpstr>
      <vt:lpstr>Slide 18</vt:lpstr>
      <vt:lpstr>Other predisposing factors</vt:lpstr>
      <vt:lpstr>Slide 20</vt:lpstr>
      <vt:lpstr>Iatrogenic factors</vt:lpstr>
      <vt:lpstr>Slide 22</vt:lpstr>
      <vt:lpstr>Margin placement</vt:lpstr>
      <vt:lpstr>Slide 24</vt:lpstr>
      <vt:lpstr>Slide 25</vt:lpstr>
      <vt:lpstr>CONTOURS AND OPEN CONTACTS</vt:lpstr>
      <vt:lpstr>Slide 27</vt:lpstr>
      <vt:lpstr>FOOD IMPACTION</vt:lpstr>
      <vt:lpstr>Slide 29</vt:lpstr>
      <vt:lpstr>Slide 30</vt:lpstr>
      <vt:lpstr>Slide 31</vt:lpstr>
      <vt:lpstr>Slide 32</vt:lpstr>
      <vt:lpstr>Slide 33</vt:lpstr>
      <vt:lpstr>Sequele of Food Impaction</vt:lpstr>
      <vt:lpstr>Signs &amp; Symptoms:</vt:lpstr>
      <vt:lpstr>Materials</vt:lpstr>
      <vt:lpstr>Design of removable partial dentures</vt:lpstr>
      <vt:lpstr>Restorative dentistry procedures</vt:lpstr>
      <vt:lpstr>Parafunctional habits</vt:lpstr>
      <vt:lpstr>Periodontal complications associated with orthodontic therapy</vt:lpstr>
      <vt:lpstr>Slide 41</vt:lpstr>
      <vt:lpstr>Habits and self-inflicted injuries</vt:lpstr>
      <vt:lpstr>Radiation therapy</vt:lpstr>
      <vt:lpstr>SUMMARY</vt:lpstr>
      <vt:lpstr>REFERENCE</vt:lpstr>
      <vt:lpstr>THANK YOU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DENTAL CALCULUS</dc:title>
  <dc:creator>DELL</dc:creator>
  <cp:lastModifiedBy>dell</cp:lastModifiedBy>
  <cp:revision>84</cp:revision>
  <dcterms:created xsi:type="dcterms:W3CDTF">2020-01-23T07:09:11Z</dcterms:created>
  <dcterms:modified xsi:type="dcterms:W3CDTF">2023-02-16T04:36:37Z</dcterms:modified>
</cp:coreProperties>
</file>